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7" r:id="rId5"/>
    <p:sldId id="258" r:id="rId6"/>
    <p:sldId id="263" r:id="rId7"/>
    <p:sldId id="276" r:id="rId8"/>
    <p:sldId id="279" r:id="rId9"/>
    <p:sldId id="287" r:id="rId10"/>
    <p:sldId id="288" r:id="rId11"/>
    <p:sldId id="290" r:id="rId12"/>
    <p:sldId id="289" r:id="rId13"/>
    <p:sldId id="291" r:id="rId14"/>
    <p:sldId id="292" r:id="rId15"/>
    <p:sldId id="293" r:id="rId16"/>
    <p:sldId id="294" r:id="rId17"/>
    <p:sldId id="295" r:id="rId18"/>
    <p:sldId id="285" r:id="rId19"/>
    <p:sldId id="296" r:id="rId20"/>
    <p:sldId id="286" r:id="rId21"/>
  </p:sldIdLst>
  <p:sldSz cx="9144000" cy="6858000" type="screen4x3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lang="x-none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228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457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685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9144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1430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1371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1600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1828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C53"/>
    <a:srgbClr val="091932"/>
    <a:srgbClr val="4EB7A0"/>
    <a:srgbClr val="25233F"/>
    <a:srgbClr val="6CD1D4"/>
    <a:srgbClr val="6EBEAF"/>
    <a:srgbClr val="7AC1A3"/>
    <a:srgbClr val="03462A"/>
    <a:srgbClr val="A0D0DC"/>
    <a:srgbClr val="44B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A95031-E68D-C041-B92C-748B72C55D36}" v="4" dt="2020-01-02T11:47:27.476"/>
    <p1510:client id="{89DAE557-86F8-3343-A5E6-9F4CD76FCED5}" v="96" dt="2020-01-02T14:18:51.697"/>
    <p1510:client id="{F51C518C-EA54-1740-8F5C-9A3F7388EEC5}" v="2" dt="2020-01-02T10:50:19.03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464646"/>
        </a:fontRef>
        <a:srgbClr val="464646"/>
      </a:tcTxStyle>
      <a:tcStyle>
        <a:tcBdr>
          <a:left>
            <a:ln w="6350" cap="flat">
              <a:solidFill>
                <a:schemeClr val="accent1"/>
              </a:solidFill>
              <a:prstDash val="solid"/>
              <a:miter lim="800000"/>
            </a:ln>
          </a:left>
          <a:right>
            <a:ln w="6350" cap="flat">
              <a:solidFill>
                <a:schemeClr val="accent1"/>
              </a:solidFill>
              <a:prstDash val="solid"/>
              <a:miter lim="8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1"/>
              </a:solidFill>
              <a:prstDash val="solid"/>
              <a:round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chemeClr val="accent1"/>
              </a:solidFill>
              <a:prstDash val="solid"/>
              <a:miter lim="800000"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F0F0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CECECE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5"/>
    <p:restoredTop sz="94558"/>
  </p:normalViewPr>
  <p:slideViewPr>
    <p:cSldViewPr snapToGrid="0" snapToObjects="1">
      <p:cViewPr varScale="1">
        <p:scale>
          <a:sx n="62" d="100"/>
          <a:sy n="62" d="100"/>
        </p:scale>
        <p:origin x="1712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7FA3F9-E21F-1A46-BF05-C0D8930505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55B74-C61E-FD46-8CB0-3FAA9E8B23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r>
              <a:rPr lang="en-US"/>
              <a:t>1/2/20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C96FE-0BA9-2047-A3C3-0347999F4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3BB2E-B973-6E4F-910D-5CD30FB18F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C912625-B210-B74D-8B83-C5C4C4344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37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</p:spTree>
    <p:extLst>
      <p:ext uri="{BB962C8B-B14F-4D97-AF65-F5344CB8AC3E}">
        <p14:creationId xmlns:p14="http://schemas.microsoft.com/office/powerpoint/2010/main" val="213798450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14034" latinLnBrk="0">
      <a:defRPr sz="1200">
        <a:latin typeface="+mj-lt"/>
        <a:ea typeface="+mj-ea"/>
        <a:cs typeface="+mj-cs"/>
        <a:sym typeface="Calibri"/>
      </a:defRPr>
    </a:lvl1pPr>
    <a:lvl2pPr indent="114300" defTabSz="914034" latinLnBrk="0">
      <a:defRPr sz="1200">
        <a:latin typeface="+mj-lt"/>
        <a:ea typeface="+mj-ea"/>
        <a:cs typeface="+mj-cs"/>
        <a:sym typeface="Calibri"/>
      </a:defRPr>
    </a:lvl2pPr>
    <a:lvl3pPr indent="228600" defTabSz="914034" latinLnBrk="0">
      <a:defRPr sz="1200">
        <a:latin typeface="+mj-lt"/>
        <a:ea typeface="+mj-ea"/>
        <a:cs typeface="+mj-cs"/>
        <a:sym typeface="Calibri"/>
      </a:defRPr>
    </a:lvl3pPr>
    <a:lvl4pPr indent="342900" defTabSz="914034" latinLnBrk="0">
      <a:defRPr sz="1200">
        <a:latin typeface="+mj-lt"/>
        <a:ea typeface="+mj-ea"/>
        <a:cs typeface="+mj-cs"/>
        <a:sym typeface="Calibri"/>
      </a:defRPr>
    </a:lvl4pPr>
    <a:lvl5pPr indent="457200" defTabSz="914034" latinLnBrk="0">
      <a:defRPr sz="1200">
        <a:latin typeface="+mj-lt"/>
        <a:ea typeface="+mj-ea"/>
        <a:cs typeface="+mj-cs"/>
        <a:sym typeface="Calibri"/>
      </a:defRPr>
    </a:lvl5pPr>
    <a:lvl6pPr indent="571500" defTabSz="914034" latinLnBrk="0">
      <a:defRPr sz="1200">
        <a:latin typeface="+mj-lt"/>
        <a:ea typeface="+mj-ea"/>
        <a:cs typeface="+mj-cs"/>
        <a:sym typeface="Calibri"/>
      </a:defRPr>
    </a:lvl6pPr>
    <a:lvl7pPr indent="685800" defTabSz="914034" latinLnBrk="0">
      <a:defRPr sz="1200">
        <a:latin typeface="+mj-lt"/>
        <a:ea typeface="+mj-ea"/>
        <a:cs typeface="+mj-cs"/>
        <a:sym typeface="Calibri"/>
      </a:defRPr>
    </a:lvl7pPr>
    <a:lvl8pPr indent="800100" defTabSz="914034" latinLnBrk="0">
      <a:defRPr sz="1200">
        <a:latin typeface="+mj-lt"/>
        <a:ea typeface="+mj-ea"/>
        <a:cs typeface="+mj-cs"/>
        <a:sym typeface="Calibri"/>
      </a:defRPr>
    </a:lvl8pPr>
    <a:lvl9pPr indent="914400" defTabSz="914034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958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37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488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1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874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73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52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 userDrawn="1"/>
        </p:nvSpPr>
        <p:spPr>
          <a:xfrm>
            <a:off x="2783232" y="-1718921"/>
            <a:ext cx="7701156" cy="7701156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6189" y="3551972"/>
            <a:ext cx="2373455" cy="334690"/>
          </a:xfrm>
        </p:spPr>
        <p:txBody>
          <a:bodyPr rtlCol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 rtl="0"/>
            <a:r>
              <a:rPr lang="x-none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8919" y="3748389"/>
            <a:ext cx="3368675" cy="2112962"/>
          </a:xfrm>
        </p:spPr>
        <p:txBody>
          <a:bodyPr rtlCol="0"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439" y="298557"/>
            <a:ext cx="1477610" cy="292537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Title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867" y="651020"/>
            <a:ext cx="1013970" cy="156984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x-none"/>
              <a:t>Subject | Ages</a:t>
            </a:r>
          </a:p>
        </p:txBody>
      </p:sp>
      <p:sp>
        <p:nvSpPr>
          <p:cNvPr id="11" name="Vertical Text Placeholder 10">
            <a:extLst>
              <a:ext uri="{FF2B5EF4-FFF2-40B4-BE49-F238E27FC236}">
                <a16:creationId xmlns:a16="http://schemas.microsoft.com/office/drawing/2014/main" id="{BE8FA57C-B239-A84D-989D-EFBC6BD96206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7557024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x-none" sz="800"/>
              <a:t>Space</a:t>
            </a:r>
            <a:endParaRPr lang="en-US" dirty="0"/>
          </a:p>
        </p:txBody>
      </p:sp>
      <p:sp>
        <p:nvSpPr>
          <p:cNvPr id="49" name="Vertical Text Placeholder 10">
            <a:extLst>
              <a:ext uri="{FF2B5EF4-FFF2-40B4-BE49-F238E27FC236}">
                <a16:creationId xmlns:a16="http://schemas.microsoft.com/office/drawing/2014/main" id="{7990D58F-F47A-4849-8B6D-C576002841FB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6211873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x-none" sz="800"/>
              <a:t>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388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249" userDrawn="1">
          <p15:clr>
            <a:srgbClr val="FBAE40"/>
          </p15:clr>
        </p15:guide>
        <p15:guide id="5" pos="55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9001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37">
            <a:extLst>
              <a:ext uri="{FF2B5EF4-FFF2-40B4-BE49-F238E27FC236}">
                <a16:creationId xmlns:a16="http://schemas.microsoft.com/office/drawing/2014/main" id="{4A1074AA-994C-3F43-8198-B5F6E9292174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3187649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– title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F6DA7B-AA74-F348-AADA-26B358FA15EB}"/>
              </a:ext>
            </a:extLst>
          </p:cNvPr>
          <p:cNvSpPr/>
          <p:nvPr userDrawn="1"/>
        </p:nvSpPr>
        <p:spPr>
          <a:xfrm>
            <a:off x="3219872" y="926938"/>
            <a:ext cx="6329309" cy="6329309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BBE8992-D4AB-BA49-99A8-E2BF8AA816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397183"/>
            <a:ext cx="2543213" cy="2418501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x-none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4881946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137">
            <a:extLst>
              <a:ext uri="{FF2B5EF4-FFF2-40B4-BE49-F238E27FC236}">
                <a16:creationId xmlns:a16="http://schemas.microsoft.com/office/drawing/2014/main" id="{55F54B87-D02E-1C4B-B430-1A031E607A33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528992" y="228400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2605678" y="2291561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4697478" y="2299118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1227A4-CD46-B44C-A20F-14FA82BF7757}"/>
              </a:ext>
            </a:extLst>
          </p:cNvPr>
          <p:cNvSpPr/>
          <p:nvPr userDrawn="1"/>
        </p:nvSpPr>
        <p:spPr>
          <a:xfrm>
            <a:off x="6785710" y="2306675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AC4524-43C7-1846-BC6C-9DE97A9F25E2}"/>
              </a:ext>
            </a:extLst>
          </p:cNvPr>
          <p:cNvSpPr/>
          <p:nvPr userDrawn="1"/>
        </p:nvSpPr>
        <p:spPr>
          <a:xfrm>
            <a:off x="528992" y="4264973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14AE743-01E9-C64D-9ED8-A4704C173F87}"/>
              </a:ext>
            </a:extLst>
          </p:cNvPr>
          <p:cNvSpPr/>
          <p:nvPr userDrawn="1"/>
        </p:nvSpPr>
        <p:spPr>
          <a:xfrm>
            <a:off x="2605678" y="4272530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8402105-8288-0B4D-8FB9-BB2B7425DFA8}"/>
              </a:ext>
            </a:extLst>
          </p:cNvPr>
          <p:cNvSpPr/>
          <p:nvPr userDrawn="1"/>
        </p:nvSpPr>
        <p:spPr>
          <a:xfrm>
            <a:off x="4697478" y="4280087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13A953-E341-B64A-8EAC-98AF9EE7C33E}"/>
              </a:ext>
            </a:extLst>
          </p:cNvPr>
          <p:cNvSpPr/>
          <p:nvPr userDrawn="1"/>
        </p:nvSpPr>
        <p:spPr>
          <a:xfrm>
            <a:off x="6785710" y="428764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8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4826" y="2821893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7052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75AE5270-06D1-174F-B337-C9B5235B8D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5710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2A8AB2DE-F178-5346-B4A2-2C8990CFB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7786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C466ACBD-ECC2-8846-91AA-D3936CA1CF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03974" y="4870717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8DCDA5A1-6B45-B443-A0EB-743BB03B3D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96200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D1F3E494-C5D7-F64D-9D8A-DB36A8AB1B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4858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19772189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 userDrawn="1">
          <p15:clr>
            <a:srgbClr val="FFFFFF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7">
            <a:extLst>
              <a:ext uri="{FF2B5EF4-FFF2-40B4-BE49-F238E27FC236}">
                <a16:creationId xmlns:a16="http://schemas.microsoft.com/office/drawing/2014/main" id="{C4AC650B-611A-9640-B5D3-C9DB132AEB7E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522677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862474" y="2482655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3492302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6120051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2474" y="3124819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1302" y="3124819"/>
            <a:ext cx="2161353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0051" y="3124819"/>
            <a:ext cx="2168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6421A7BA-E0FA-E74B-9DA7-FAEB267DF0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29124067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399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992981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EB16C26-1B54-B94B-8521-1347379F2D49}"/>
              </a:ext>
            </a:extLst>
          </p:cNvPr>
          <p:cNvSpPr/>
          <p:nvPr userDrawn="1"/>
        </p:nvSpPr>
        <p:spPr>
          <a:xfrm>
            <a:off x="528992" y="2102636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30B9C6-576B-CC47-A54A-82F6EAFC9C45}"/>
              </a:ext>
            </a:extLst>
          </p:cNvPr>
          <p:cNvSpPr/>
          <p:nvPr userDrawn="1"/>
        </p:nvSpPr>
        <p:spPr>
          <a:xfrm>
            <a:off x="4697478" y="211775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71D688-D381-8943-A6D8-B8066555AEAF}"/>
              </a:ext>
            </a:extLst>
          </p:cNvPr>
          <p:cNvSpPr/>
          <p:nvPr userDrawn="1"/>
        </p:nvSpPr>
        <p:spPr>
          <a:xfrm>
            <a:off x="528992" y="442367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0D203A-C753-AC4D-9FE1-780644D34781}"/>
              </a:ext>
            </a:extLst>
          </p:cNvPr>
          <p:cNvSpPr/>
          <p:nvPr userDrawn="1"/>
        </p:nvSpPr>
        <p:spPr>
          <a:xfrm>
            <a:off x="4697478" y="4438784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750A-EDDF-C247-A94E-74796EA961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84438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D96253-0C63-1B42-AF15-28AC6CDC6C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84439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x-none"/>
              <a:t>Insert - body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4E2B5E3-B277-5449-A5D7-E125F7550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9563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B79B34E-19E2-FA49-82D1-F36CCA07F1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59564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x-none"/>
              <a:t>Insert - body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75678E7-9868-AE41-8249-50500F74E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92951" y="4446092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3EBCC029-E0AB-3E49-BEC7-DF4F7F50C4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92952" y="4810640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x-none"/>
              <a:t>Insert - body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1ABD544-2403-2F4D-8563-28C376AD7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61151" y="4438784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84CA3FB0-445D-C746-AD53-0B7CFD7C2D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61152" y="4803332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x-none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838834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5C63791-DD6A-6248-95BA-0F627C7959C0}"/>
              </a:ext>
            </a:extLst>
          </p:cNvPr>
          <p:cNvSpPr/>
          <p:nvPr userDrawn="1"/>
        </p:nvSpPr>
        <p:spPr>
          <a:xfrm>
            <a:off x="702546" y="2802173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8F78AB-6A8F-2742-A3CC-34CABB5CC20F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CB7D00-42E3-BF41-B959-B1447C31D1D1}"/>
              </a:ext>
            </a:extLst>
          </p:cNvPr>
          <p:cNvSpPr/>
          <p:nvPr userDrawn="1"/>
        </p:nvSpPr>
        <p:spPr>
          <a:xfrm>
            <a:off x="6890420" y="2792985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8C2C58-E630-F348-8353-B9EFC9A85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 spc="300"/>
              <a:t>LESS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AEC5A1A-1635-0A42-AF2F-84C991D53EFD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x-none" spc="300"/>
              <a:t>MORE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9E005A7-A152-E94D-8146-9BC40E6B4D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question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01B35B-3F26-7641-89AA-760B1719EC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##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ECB6A0-DA0E-F64A-848E-28B88D566D32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</p:spTree>
    <p:extLst>
      <p:ext uri="{BB962C8B-B14F-4D97-AF65-F5344CB8AC3E}">
        <p14:creationId xmlns:p14="http://schemas.microsoft.com/office/powerpoint/2010/main" val="16772759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06BE840-FDFA-D549-99D9-5B513854ECE3}"/>
              </a:ext>
            </a:extLst>
          </p:cNvPr>
          <p:cNvSpPr/>
          <p:nvPr userDrawn="1"/>
        </p:nvSpPr>
        <p:spPr>
          <a:xfrm>
            <a:off x="6583043" y="2856508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53F85EB-DBE7-2E49-89CD-A68822D9C9A9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x-none" spc="300"/>
              <a:t>MORE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2CC32-B9E9-144B-8B20-4EDD9EE7F2B8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AAC42-1093-6E42-A703-390FEB94CBE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25463AC-7B01-094D-BDA1-DC1BFF16A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96466" y="3705785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##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3B76C55-A93D-E94D-952E-90B60E535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9DDEBE8-69CB-684D-8843-AC589F7F8B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393618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4862014-EB08-1A4F-9BF3-D9AD5594CEC6}"/>
              </a:ext>
            </a:extLst>
          </p:cNvPr>
          <p:cNvSpPr/>
          <p:nvPr userDrawn="1"/>
        </p:nvSpPr>
        <p:spPr>
          <a:xfrm>
            <a:off x="395669" y="2876196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E6F2F3-8AE9-8F44-ADBC-70FEE55EAC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 spc="300"/>
              <a:t>LESS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3BE7-159D-C945-BEA5-7E33B55F5A99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669D9A-0893-0443-9158-A5D90B7E782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B8D2B5F7-8ECD-6441-9470-BFE49B42D5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818" y="3728443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##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7FAD99E-491B-EF40-94B0-BC27CED177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6B8386A-6642-8C4D-9AD1-6E0736CC3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9637889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galler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– gallery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882081-B8D8-2949-86BD-A3B0F37C3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099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vide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63318A-3A14-A749-A782-3677CFD8B6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833" y="1092241"/>
            <a:ext cx="374317" cy="374317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– video title</a:t>
            </a:r>
          </a:p>
        </p:txBody>
      </p:sp>
    </p:spTree>
    <p:extLst>
      <p:ext uri="{BB962C8B-B14F-4D97-AF65-F5344CB8AC3E}">
        <p14:creationId xmlns:p14="http://schemas.microsoft.com/office/powerpoint/2010/main" val="24736698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137">
            <a:extLst>
              <a:ext uri="{FF2B5EF4-FFF2-40B4-BE49-F238E27FC236}">
                <a16:creationId xmlns:a16="http://schemas.microsoft.com/office/drawing/2014/main" id="{CC1D60DB-C367-6F4F-A854-03F9E3109783}"/>
              </a:ext>
            </a:extLst>
          </p:cNvPr>
          <p:cNvSpPr>
            <a:spLocks noChangeAspect="1"/>
          </p:cNvSpPr>
          <p:nvPr userDrawn="1"/>
        </p:nvSpPr>
        <p:spPr>
          <a:xfrm>
            <a:off x="-1767807" y="-126373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5290496" cy="1595198"/>
          </a:xfrm>
        </p:spPr>
        <p:txBody>
          <a:bodyPr rtlCol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  <a:br>
              <a:rPr lang="en-US" dirty="0"/>
            </a:br>
            <a:r>
              <a:rPr lang="x-none"/>
              <a:t>Insert - title </a:t>
            </a:r>
            <a:br>
              <a:rPr lang="en-US" dirty="0"/>
            </a:br>
            <a:r>
              <a:rPr lang="x-none"/>
              <a:t>Insert -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047AF0-A8F5-344A-B079-2D79F8A34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946" y="2850835"/>
            <a:ext cx="3542323" cy="354852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Learning Outcomes</a:t>
            </a:r>
          </a:p>
        </p:txBody>
      </p:sp>
      <p:grpSp>
        <p:nvGrpSpPr>
          <p:cNvPr id="26" name="Group 162" descr="Gruppieren 2">
            <a:extLst>
              <a:ext uri="{FF2B5EF4-FFF2-40B4-BE49-F238E27FC236}">
                <a16:creationId xmlns:a16="http://schemas.microsoft.com/office/drawing/2014/main" id="{F695091D-C94E-BB4C-AADD-11B8D32AC5CF}"/>
              </a:ext>
            </a:extLst>
          </p:cNvPr>
          <p:cNvGrpSpPr/>
          <p:nvPr userDrawn="1"/>
        </p:nvGrpSpPr>
        <p:grpSpPr>
          <a:xfrm>
            <a:off x="277041" y="3573435"/>
            <a:ext cx="1501076" cy="1539185"/>
            <a:chOff x="939242" y="252757"/>
            <a:chExt cx="3002151" cy="3078367"/>
          </a:xfrm>
        </p:grpSpPr>
        <p:sp>
          <p:nvSpPr>
            <p:cNvPr id="27" name="Shape 159" descr="Bogen 22">
              <a:extLst>
                <a:ext uri="{FF2B5EF4-FFF2-40B4-BE49-F238E27FC236}">
                  <a16:creationId xmlns:a16="http://schemas.microsoft.com/office/drawing/2014/main" id="{04107593-A4B7-8742-A726-3D6F0BB61F30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29" name="Shape 161" descr="Textfeld 25">
              <a:extLst>
                <a:ext uri="{FF2B5EF4-FFF2-40B4-BE49-F238E27FC236}">
                  <a16:creationId xmlns:a16="http://schemas.microsoft.com/office/drawing/2014/main" id="{C4590EA0-2AE7-4646-ABEB-A0A9B795C7F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0" name="Group 166" descr="Gruppieren 2">
            <a:extLst>
              <a:ext uri="{FF2B5EF4-FFF2-40B4-BE49-F238E27FC236}">
                <a16:creationId xmlns:a16="http://schemas.microsoft.com/office/drawing/2014/main" id="{9C5A99C5-AB29-224C-B896-72947DF121F1}"/>
              </a:ext>
            </a:extLst>
          </p:cNvPr>
          <p:cNvGrpSpPr/>
          <p:nvPr userDrawn="1"/>
        </p:nvGrpSpPr>
        <p:grpSpPr>
          <a:xfrm>
            <a:off x="3019628" y="3524348"/>
            <a:ext cx="1501076" cy="1539185"/>
            <a:chOff x="939242" y="252757"/>
            <a:chExt cx="3002151" cy="3078367"/>
          </a:xfrm>
        </p:grpSpPr>
        <p:sp>
          <p:nvSpPr>
            <p:cNvPr id="31" name="Shape 163" descr="Bogen 22">
              <a:extLst>
                <a:ext uri="{FF2B5EF4-FFF2-40B4-BE49-F238E27FC236}">
                  <a16:creationId xmlns:a16="http://schemas.microsoft.com/office/drawing/2014/main" id="{35F9703A-8393-BF43-95F9-31839D62A84A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33" name="Shape 165" descr="Textfeld 25">
              <a:extLst>
                <a:ext uri="{FF2B5EF4-FFF2-40B4-BE49-F238E27FC236}">
                  <a16:creationId xmlns:a16="http://schemas.microsoft.com/office/drawing/2014/main" id="{7BBDC170-74B7-5442-AC83-6E8039A82501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4" name="Group 170" descr="Gruppieren 2">
            <a:extLst>
              <a:ext uri="{FF2B5EF4-FFF2-40B4-BE49-F238E27FC236}">
                <a16:creationId xmlns:a16="http://schemas.microsoft.com/office/drawing/2014/main" id="{C910D854-E955-3F43-B13A-B6E0FB045150}"/>
              </a:ext>
            </a:extLst>
          </p:cNvPr>
          <p:cNvGrpSpPr/>
          <p:nvPr userDrawn="1"/>
        </p:nvGrpSpPr>
        <p:grpSpPr>
          <a:xfrm>
            <a:off x="5774315" y="3524348"/>
            <a:ext cx="1501076" cy="1539185"/>
            <a:chOff x="939242" y="252757"/>
            <a:chExt cx="3002151" cy="3078367"/>
          </a:xfrm>
        </p:grpSpPr>
        <p:sp>
          <p:nvSpPr>
            <p:cNvPr id="35" name="Shape 167" descr="Bogen 22">
              <a:extLst>
                <a:ext uri="{FF2B5EF4-FFF2-40B4-BE49-F238E27FC236}">
                  <a16:creationId xmlns:a16="http://schemas.microsoft.com/office/drawing/2014/main" id="{8A26A8DD-AB09-9E44-8016-F1B0E7CC1585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/>
            </a:p>
          </p:txBody>
        </p:sp>
        <p:sp>
          <p:nvSpPr>
            <p:cNvPr id="37" name="Shape 169" descr="Textfeld 25">
              <a:extLst>
                <a:ext uri="{FF2B5EF4-FFF2-40B4-BE49-F238E27FC236}">
                  <a16:creationId xmlns:a16="http://schemas.microsoft.com/office/drawing/2014/main" id="{82A4558E-836E-ED44-ACC4-0A253863F830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9BF9D71-92B7-8F44-B087-A2B5E13725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8137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31DDC06D-C17D-F740-88A3-DFC765EEA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75080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9AB475DC-1DD7-7C46-8AB4-F3FDC42E0B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26745" y="3819178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7712146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activit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526E88-591A-5A48-9608-6CF55CA8A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– activity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165B-FD5E-D142-B209-0F421515942D}"/>
              </a:ext>
            </a:extLst>
          </p:cNvPr>
          <p:cNvGrpSpPr/>
          <p:nvPr userDrawn="1"/>
        </p:nvGrpSpPr>
        <p:grpSpPr>
          <a:xfrm>
            <a:off x="395288" y="6073323"/>
            <a:ext cx="2079653" cy="283221"/>
            <a:chOff x="395288" y="6073323"/>
            <a:chExt cx="2079653" cy="2832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07B9E0-7E2D-E542-8AA9-D66E50376C4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3154BD2-E823-AE40-8A78-1FB9A1E8DC56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C2E7A077-99F2-3F45-BA4A-9E2BF4963469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A1850DF-4484-9842-B4AA-47277E070CE2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CAAFDE-C1C2-0F4E-A140-8DA2DBEDADF8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 rtl="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89B730-CC01-F24D-AFF6-2AC3322A6300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x-none" sz="1200" b="1" i="0" u="none" strike="noStrike" cap="none" spc="300" normalizeH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ACTIVITY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0E8D520-8FC3-1543-AD2D-9201B53F2EAE}"/>
              </a:ext>
            </a:extLst>
          </p:cNvPr>
          <p:cNvSpPr/>
          <p:nvPr userDrawn="1"/>
        </p:nvSpPr>
        <p:spPr>
          <a:xfrm>
            <a:off x="533644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8025105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/activity shee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6090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1000702"/>
            <a:ext cx="5296060" cy="94335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Student/activity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CB7DDE-D470-2E4A-B1D5-7BDEF625B5A6}"/>
              </a:ext>
            </a:extLst>
          </p:cNvPr>
          <p:cNvSpPr>
            <a:spLocks noChangeAspect="1"/>
          </p:cNvSpPr>
          <p:nvPr userDrawn="1"/>
        </p:nvSpPr>
        <p:spPr>
          <a:xfrm>
            <a:off x="395289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DCA50E-B617-0947-89AE-0A6F587BF583}"/>
              </a:ext>
            </a:extLst>
          </p:cNvPr>
          <p:cNvSpPr>
            <a:spLocks noChangeAspect="1"/>
          </p:cNvSpPr>
          <p:nvPr userDrawn="1"/>
        </p:nvSpPr>
        <p:spPr>
          <a:xfrm>
            <a:off x="3816433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57974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0">
            <a:extLst>
              <a:ext uri="{FF2B5EF4-FFF2-40B4-BE49-F238E27FC236}">
                <a16:creationId xmlns:a16="http://schemas.microsoft.com/office/drawing/2014/main" id="{3DADD7AA-5163-B64F-8069-915E52548D8B}"/>
              </a:ext>
            </a:extLst>
          </p:cNvPr>
          <p:cNvSpPr/>
          <p:nvPr userDrawn="1"/>
        </p:nvSpPr>
        <p:spPr>
          <a:xfrm>
            <a:off x="-2462890" y="-2587279"/>
            <a:ext cx="8459929" cy="8459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FECE8D-0AC1-F842-96D6-5247CA0175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title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7FCF3A7-5046-D948-882C-53D96DD40A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421934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</a:t>
            </a:r>
          </a:p>
        </p:txBody>
      </p:sp>
    </p:spTree>
    <p:extLst>
      <p:ext uri="{BB962C8B-B14F-4D97-AF65-F5344CB8AC3E}">
        <p14:creationId xmlns:p14="http://schemas.microsoft.com/office/powerpoint/2010/main" val="25525335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di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7384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BE9DA-46D1-6F40-A5AF-8DDB397B75FC}"/>
              </a:ext>
            </a:extLst>
          </p:cNvPr>
          <p:cNvSpPr txBox="1"/>
          <p:nvPr userDrawn="1"/>
        </p:nvSpPr>
        <p:spPr>
          <a:xfrm>
            <a:off x="363538" y="1172036"/>
            <a:ext cx="5114911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400" b="1" i="0" u="none" strike="noStrike" cap="none" spc="0" normalizeH="0">
                <a:ln>
                  <a:noFill/>
                </a:ln>
                <a:solidFill>
                  <a:srgbClr val="25233F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Image credits</a:t>
            </a:r>
          </a:p>
        </p:txBody>
      </p:sp>
    </p:spTree>
    <p:extLst>
      <p:ext uri="{BB962C8B-B14F-4D97-AF65-F5344CB8AC3E}">
        <p14:creationId xmlns:p14="http://schemas.microsoft.com/office/powerpoint/2010/main" val="148997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481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4086028" cy="128527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– title</a:t>
            </a:r>
          </a:p>
        </p:txBody>
      </p:sp>
      <p:grpSp>
        <p:nvGrpSpPr>
          <p:cNvPr id="54" name="Group 166" descr="Gruppieren 2">
            <a:extLst>
              <a:ext uri="{FF2B5EF4-FFF2-40B4-BE49-F238E27FC236}">
                <a16:creationId xmlns:a16="http://schemas.microsoft.com/office/drawing/2014/main" id="{7927F03D-B990-A945-BF4E-1600F83F2273}"/>
              </a:ext>
            </a:extLst>
          </p:cNvPr>
          <p:cNvGrpSpPr/>
          <p:nvPr userDrawn="1"/>
        </p:nvGrpSpPr>
        <p:grpSpPr>
          <a:xfrm>
            <a:off x="3106169" y="2577150"/>
            <a:ext cx="1501076" cy="1539185"/>
            <a:chOff x="939242" y="252757"/>
            <a:chExt cx="3002151" cy="3078367"/>
          </a:xfrm>
        </p:grpSpPr>
        <p:sp>
          <p:nvSpPr>
            <p:cNvPr id="55" name="Shape 163" descr="Bogen 22">
              <a:extLst>
                <a:ext uri="{FF2B5EF4-FFF2-40B4-BE49-F238E27FC236}">
                  <a16:creationId xmlns:a16="http://schemas.microsoft.com/office/drawing/2014/main" id="{9CB09473-233C-9B46-B806-0C0C4139383B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57" name="Shape 165" descr="Textfeld 25">
              <a:extLst>
                <a:ext uri="{FF2B5EF4-FFF2-40B4-BE49-F238E27FC236}">
                  <a16:creationId xmlns:a16="http://schemas.microsoft.com/office/drawing/2014/main" id="{28C66F6B-1EC1-4143-8548-F21F45A19058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8" name="Group 170" descr="Gruppieren 2">
            <a:extLst>
              <a:ext uri="{FF2B5EF4-FFF2-40B4-BE49-F238E27FC236}">
                <a16:creationId xmlns:a16="http://schemas.microsoft.com/office/drawing/2014/main" id="{A3546537-95AC-3B4F-AAC9-14414225CEE7}"/>
              </a:ext>
            </a:extLst>
          </p:cNvPr>
          <p:cNvGrpSpPr/>
          <p:nvPr userDrawn="1"/>
        </p:nvGrpSpPr>
        <p:grpSpPr>
          <a:xfrm>
            <a:off x="5849886" y="2517707"/>
            <a:ext cx="1501076" cy="1539185"/>
            <a:chOff x="939242" y="252757"/>
            <a:chExt cx="3002151" cy="3078367"/>
          </a:xfrm>
        </p:grpSpPr>
        <p:sp>
          <p:nvSpPr>
            <p:cNvPr id="59" name="Shape 167" descr="Bogen 22">
              <a:extLst>
                <a:ext uri="{FF2B5EF4-FFF2-40B4-BE49-F238E27FC236}">
                  <a16:creationId xmlns:a16="http://schemas.microsoft.com/office/drawing/2014/main" id="{AC853973-87C9-344A-98BB-0BF93DB3F4D8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61" name="Shape 169" descr="Textfeld 25">
              <a:extLst>
                <a:ext uri="{FF2B5EF4-FFF2-40B4-BE49-F238E27FC236}">
                  <a16:creationId xmlns:a16="http://schemas.microsoft.com/office/drawing/2014/main" id="{D3D3B237-935B-FB48-8DA3-A6F8B7293586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2" name="Group 174" descr="Gruppieren 2">
            <a:extLst>
              <a:ext uri="{FF2B5EF4-FFF2-40B4-BE49-F238E27FC236}">
                <a16:creationId xmlns:a16="http://schemas.microsoft.com/office/drawing/2014/main" id="{F856CCB6-EBEB-B04C-A44B-2D772A558AB0}"/>
              </a:ext>
            </a:extLst>
          </p:cNvPr>
          <p:cNvGrpSpPr/>
          <p:nvPr userDrawn="1"/>
        </p:nvGrpSpPr>
        <p:grpSpPr>
          <a:xfrm>
            <a:off x="422738" y="4562714"/>
            <a:ext cx="1501076" cy="1539185"/>
            <a:chOff x="939242" y="252757"/>
            <a:chExt cx="3002151" cy="3078367"/>
          </a:xfrm>
        </p:grpSpPr>
        <p:sp>
          <p:nvSpPr>
            <p:cNvPr id="63" name="Shape 171" descr="Bogen 22">
              <a:extLst>
                <a:ext uri="{FF2B5EF4-FFF2-40B4-BE49-F238E27FC236}">
                  <a16:creationId xmlns:a16="http://schemas.microsoft.com/office/drawing/2014/main" id="{FE329192-0C3C-C24B-A051-289BF2F221CF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65" name="Shape 173" descr="Textfeld 25">
              <a:extLst>
                <a:ext uri="{FF2B5EF4-FFF2-40B4-BE49-F238E27FC236}">
                  <a16:creationId xmlns:a16="http://schemas.microsoft.com/office/drawing/2014/main" id="{2D4D065E-01D0-BF46-B29B-DEF6FB33FD6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E15FC4E-8282-9E49-8171-0166CA9DBE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5810" y="2820462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Insert - learning outcomes</a:t>
            </a:r>
          </a:p>
        </p:txBody>
      </p:sp>
      <p:grpSp>
        <p:nvGrpSpPr>
          <p:cNvPr id="79" name="Group 162" descr="Gruppieren 2">
            <a:extLst>
              <a:ext uri="{FF2B5EF4-FFF2-40B4-BE49-F238E27FC236}">
                <a16:creationId xmlns:a16="http://schemas.microsoft.com/office/drawing/2014/main" id="{243A3D33-158A-D64C-8B81-2D187BB55288}"/>
              </a:ext>
            </a:extLst>
          </p:cNvPr>
          <p:cNvGrpSpPr/>
          <p:nvPr userDrawn="1"/>
        </p:nvGrpSpPr>
        <p:grpSpPr>
          <a:xfrm>
            <a:off x="351906" y="2566794"/>
            <a:ext cx="1501076" cy="1539185"/>
            <a:chOff x="939242" y="252757"/>
            <a:chExt cx="3002151" cy="3078367"/>
          </a:xfrm>
        </p:grpSpPr>
        <p:sp>
          <p:nvSpPr>
            <p:cNvPr id="80" name="Shape 159" descr="Bogen 22">
              <a:extLst>
                <a:ext uri="{FF2B5EF4-FFF2-40B4-BE49-F238E27FC236}">
                  <a16:creationId xmlns:a16="http://schemas.microsoft.com/office/drawing/2014/main" id="{21C03BAE-F420-E047-9432-AC79FA0D3F42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81" name="Shape 161" descr="Textfeld 25">
              <a:extLst>
                <a:ext uri="{FF2B5EF4-FFF2-40B4-BE49-F238E27FC236}">
                  <a16:creationId xmlns:a16="http://schemas.microsoft.com/office/drawing/2014/main" id="{85F1C650-2247-DE4B-B53B-524CF3CA673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x-none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83" name="Text Placeholder 77">
            <a:extLst>
              <a:ext uri="{FF2B5EF4-FFF2-40B4-BE49-F238E27FC236}">
                <a16:creationId xmlns:a16="http://schemas.microsoft.com/office/drawing/2014/main" id="{6B97205C-BFD1-6242-9274-825F963EC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67919" y="2816324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84" name="Text Placeholder 77">
            <a:extLst>
              <a:ext uri="{FF2B5EF4-FFF2-40B4-BE49-F238E27FC236}">
                <a16:creationId xmlns:a16="http://schemas.microsoft.com/office/drawing/2014/main" id="{621D2D71-8A09-5C48-B5CB-DEAE23D2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8615" y="486133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85" name="Text Placeholder 77">
            <a:extLst>
              <a:ext uri="{FF2B5EF4-FFF2-40B4-BE49-F238E27FC236}">
                <a16:creationId xmlns:a16="http://schemas.microsoft.com/office/drawing/2014/main" id="{7264281C-9317-164E-92FC-CB2D2D7ED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55297" y="4861330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86" name="Text Placeholder 77">
            <a:extLst>
              <a:ext uri="{FF2B5EF4-FFF2-40B4-BE49-F238E27FC236}">
                <a16:creationId xmlns:a16="http://schemas.microsoft.com/office/drawing/2014/main" id="{5038E63C-59E0-A243-81CE-B8AD04D28C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9733" y="4861329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87" name="Text Placeholder 77">
            <a:extLst>
              <a:ext uri="{FF2B5EF4-FFF2-40B4-BE49-F238E27FC236}">
                <a16:creationId xmlns:a16="http://schemas.microsoft.com/office/drawing/2014/main" id="{295AD10F-D7CC-FF41-B381-AE628F8D1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3739" y="282046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x-none"/>
              <a:t>Insert - learning outcomes</a:t>
            </a: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29E6576E-E7CC-9041-93C6-476A8EDA5E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0" y="1274915"/>
            <a:ext cx="4080793" cy="128720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4791544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149371"/>
            <a:ext cx="8286848" cy="2281237"/>
          </a:xfrm>
        </p:spPr>
        <p:txBody>
          <a:bodyPr rtlCol="0"/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x-none"/>
              <a:t>Todays learning, point number 1</a:t>
            </a:r>
          </a:p>
          <a:p>
            <a:pPr lvl="0" rtl="0"/>
            <a:r>
              <a:rPr lang="x-none"/>
              <a:t>Todays learning, point number 2</a:t>
            </a:r>
          </a:p>
          <a:p>
            <a:pPr lvl="0" rtl="0"/>
            <a:r>
              <a:rPr lang="x-none"/>
              <a:t>Todays learning, point number 3</a:t>
            </a:r>
          </a:p>
          <a:p>
            <a:pPr lvl="0" rtl="0"/>
            <a:r>
              <a:rPr lang="x-none"/>
              <a:t>Todays learning, point number 4</a:t>
            </a:r>
          </a:p>
          <a:p>
            <a:pPr lvl="0" rtl="0"/>
            <a:r>
              <a:rPr lang="x-none"/>
              <a:t>Todays learning, point number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6831A-8E28-9B47-8661-BD7402B4E20A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37309323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brief 1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C08E28-4FBA-A447-BB6A-0B434A31EC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823659"/>
            <a:ext cx="4183063" cy="3613150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body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735A2E2-D566-E842-BAF4-702880C78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20409" y="5156433"/>
            <a:ext cx="2138363" cy="303212"/>
          </a:xfrm>
        </p:spPr>
        <p:txBody>
          <a:bodyPr rtlCol="0"/>
          <a:lstStyle>
            <a:lvl1pPr marL="0" indent="0" algn="ctr">
              <a:buNone/>
              <a:defRPr sz="2000" b="1" i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text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95F891-9C10-974B-B620-09FB3ED1C352}"/>
              </a:ext>
            </a:extLst>
          </p:cNvPr>
          <p:cNvSpPr/>
          <p:nvPr userDrawn="1"/>
        </p:nvSpPr>
        <p:spPr>
          <a:xfrm>
            <a:off x="876784" y="1823659"/>
            <a:ext cx="3234800" cy="3234800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72E5193C-2054-1F4C-A085-EC574A6B1F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84518"/>
            <a:ext cx="7426832" cy="70889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5395828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37">
            <a:extLst>
              <a:ext uri="{FF2B5EF4-FFF2-40B4-BE49-F238E27FC236}">
                <a16:creationId xmlns:a16="http://schemas.microsoft.com/office/drawing/2014/main" id="{32AC3A96-9A16-2444-A037-922EE73E7E3C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B0831D-7D6E-2048-9162-3026DB2527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x-none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341297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 userDrawn="1">
          <p15:clr>
            <a:srgbClr val="FFFFFF"/>
          </p15:clr>
        </p15:guide>
        <p15:guide id="3" pos="5511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 userDrawn="1">
          <p15:clr>
            <a:srgbClr val="FFFFFF"/>
          </p15:clr>
        </p15:guide>
        <p15:guide id="12" pos="4150" userDrawn="1">
          <p15:clr>
            <a:srgbClr val="FFFFFF"/>
          </p15:clr>
        </p15:guide>
        <p15:guide id="13" pos="1565" userDrawn="1">
          <p15:clr>
            <a:srgbClr val="FFFFF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09F33C7-154F-8743-88DD-6BDF2127E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D212C93-0601-3140-929D-DC384C3C25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x-none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304507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905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x-none"/>
              <a:t>Click to edit Master title style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B193DB1-D32E-7146-93A0-23A108038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x-none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A809499-F347-CD45-8A3A-6C8629BAD5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x-none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5559934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5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rtlCol="0" anchor="ctr"/>
          <a:lstStyle/>
          <a:p>
            <a:pPr rtl="0"/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rtlCol="0"/>
          <a:lstStyle/>
          <a:p>
            <a:pPr rtl="0"/>
            <a:r>
              <a:t>Body Level One</a:t>
            </a:r>
          </a:p>
          <a:p>
            <a:pPr lvl="1" rtl="0"/>
            <a:r>
              <a:t>Body Level Two</a:t>
            </a:r>
          </a:p>
          <a:p>
            <a:pPr lvl="2" rtl="0"/>
            <a:r>
              <a:t>Body Level Three</a:t>
            </a:r>
          </a:p>
          <a:p>
            <a:pPr lvl="3" rtl="0"/>
            <a:r>
              <a:t>Body Level Four</a:t>
            </a:r>
          </a:p>
          <a:p>
            <a:pPr lvl="4" rtl="0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71101" y="6264017"/>
            <a:ext cx="182099" cy="18466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rtlCol="0" anchor="ctr">
            <a:spAutoFit/>
          </a:bodyPr>
          <a:lstStyle>
            <a:lvl1pPr algn="r">
              <a:defRPr sz="600"/>
            </a:lvl1pPr>
          </a:lstStyle>
          <a:p>
            <a:pPr rt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9" r:id="rId3"/>
    <p:sldLayoutId id="2147483673" r:id="rId4"/>
    <p:sldLayoutId id="2147483657" r:id="rId5"/>
    <p:sldLayoutId id="2147483656" r:id="rId6"/>
    <p:sldLayoutId id="2147483664" r:id="rId7"/>
    <p:sldLayoutId id="2147483678" r:id="rId8"/>
    <p:sldLayoutId id="2147483667" r:id="rId9"/>
    <p:sldLayoutId id="2147483679" r:id="rId10"/>
    <p:sldLayoutId id="2147483663" r:id="rId11"/>
    <p:sldLayoutId id="2147483658" r:id="rId12"/>
    <p:sldLayoutId id="2147483666" r:id="rId13"/>
    <p:sldLayoutId id="2147483662" r:id="rId14"/>
    <p:sldLayoutId id="2147483675" r:id="rId15"/>
    <p:sldLayoutId id="2147483676" r:id="rId16"/>
    <p:sldLayoutId id="2147483677" r:id="rId17"/>
    <p:sldLayoutId id="2147483669" r:id="rId18"/>
    <p:sldLayoutId id="2147483670" r:id="rId19"/>
    <p:sldLayoutId id="2147483671" r:id="rId20"/>
    <p:sldLayoutId id="2147483672" r:id="rId21"/>
    <p:sldLayoutId id="2147483680" r:id="rId22"/>
    <p:sldLayoutId id="2147483668" r:id="rId23"/>
    <p:sldLayoutId id="2147483674" r:id="rId24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ncounteredu.com/discover/videos/underwater-classroom-wall-of-mouths" TargetMode="External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encounteredu.com/discover/videos/underwater-classroom-sea-cucumber" TargetMode="External"/><Relationship Id="rId4" Type="http://schemas.openxmlformats.org/officeDocument/2006/relationships/hyperlink" Target="https://encounteredu.com/discover/videos/underwater-classroom-reef-shar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AEF7D-3B34-394C-90CE-76676DB3D8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x-none"/>
              <a:t>Lección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29501-87BA-F841-890F-4F5B1DC029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x-none"/>
              <a:t>Cadenas alimentarias</a:t>
            </a:r>
          </a:p>
          <a:p>
            <a:pPr rtl="0"/>
            <a:r>
              <a:rPr lang="x-none"/>
              <a:t>del coral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1286A-A9EA-0D46-9A23-F78169150D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438" y="298557"/>
            <a:ext cx="2004559" cy="292537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x-none"/>
              <a:t>Océanos de coral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0D27A6-B684-974E-BCF1-9FAB803EB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0867" y="651020"/>
            <a:ext cx="964470" cy="136491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x-none"/>
              <a:t>Ciencias | 7-11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9E67AFD-1D19-AE44-917B-003422E7A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40" y="6231279"/>
            <a:ext cx="1296541" cy="4297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1F987C-1EF5-7045-AF4F-96DAD61578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1" y="6225338"/>
            <a:ext cx="1337449" cy="460916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618A2AB-C74A-2645-AFB0-118B4827C04C}"/>
              </a:ext>
            </a:extLst>
          </p:cNvPr>
          <p:cNvSpPr/>
          <p:nvPr/>
        </p:nvSpPr>
        <p:spPr>
          <a:xfrm>
            <a:off x="2726914" y="-1936283"/>
            <a:ext cx="7964625" cy="7963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860" tIns="22860" rIns="22860" bIns="22860" numCol="1" spcCol="38100" rtlCol="0" anchor="ctr">
            <a:spAutoFit/>
          </a:bodyPr>
          <a:lstStyle/>
          <a:p>
            <a:pPr rtl="0"/>
            <a:endParaRPr lang="en-US" dirty="0"/>
          </a:p>
        </p:txBody>
      </p:sp>
      <p:sp>
        <p:nvSpPr>
          <p:cNvPr id="12" name="Shape 28">
            <a:extLst>
              <a:ext uri="{FF2B5EF4-FFF2-40B4-BE49-F238E27FC236}">
                <a16:creationId xmlns:a16="http://schemas.microsoft.com/office/drawing/2014/main" id="{879638D2-F391-3645-9F83-B5FD9EF2D363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A3FFE8-14E5-BC4C-BE81-4D41E99042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983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14">
            <a:extLst>
              <a:ext uri="{FF2B5EF4-FFF2-40B4-BE49-F238E27FC236}">
                <a16:creationId xmlns:a16="http://schemas.microsoft.com/office/drawing/2014/main" id="{02361C02-D623-B644-B080-40358049D7FB}"/>
              </a:ext>
            </a:extLst>
          </p:cNvPr>
          <p:cNvSpPr/>
          <p:nvPr/>
        </p:nvSpPr>
        <p:spPr>
          <a:xfrm>
            <a:off x="1056958" y="1707407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9799B1-9025-8E46-AF4F-0E3A8931CD65}"/>
              </a:ext>
            </a:extLst>
          </p:cNvPr>
          <p:cNvGrpSpPr/>
          <p:nvPr/>
        </p:nvGrpSpPr>
        <p:grpSpPr>
          <a:xfrm>
            <a:off x="1362211" y="3065195"/>
            <a:ext cx="1834180" cy="1810385"/>
            <a:chOff x="922472" y="1357788"/>
            <a:chExt cx="1834180" cy="1810385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D0B57B2-ED64-0842-A3F0-34D442ED746D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6E09DF7A-A606-ED41-904D-9198E86F299F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B341D00-6BB7-D041-A613-21FA82BFA305}"/>
              </a:ext>
            </a:extLst>
          </p:cNvPr>
          <p:cNvGrpSpPr/>
          <p:nvPr/>
        </p:nvGrpSpPr>
        <p:grpSpPr>
          <a:xfrm>
            <a:off x="3607871" y="3065195"/>
            <a:ext cx="1866448" cy="1810385"/>
            <a:chOff x="3168132" y="1357788"/>
            <a:chExt cx="1866448" cy="1810385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1CFFECDF-D347-A446-A6E0-F174CCA181FF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7">
              <a:extLst>
                <a:ext uri="{FF2B5EF4-FFF2-40B4-BE49-F238E27FC236}">
                  <a16:creationId xmlns:a16="http://schemas.microsoft.com/office/drawing/2014/main" id="{160BF4D8-C102-3343-BAC6-62A63EAD90F6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84C87D-C7C9-1046-813D-621F39358333}"/>
              </a:ext>
            </a:extLst>
          </p:cNvPr>
          <p:cNvGrpSpPr/>
          <p:nvPr/>
        </p:nvGrpSpPr>
        <p:grpSpPr>
          <a:xfrm>
            <a:off x="5885800" y="3065195"/>
            <a:ext cx="1861066" cy="1810385"/>
            <a:chOff x="5446061" y="1357788"/>
            <a:chExt cx="1861066" cy="1810385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E3B44AF-CA08-8D45-A15F-1F1986143D2A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9">
              <a:extLst>
                <a:ext uri="{FF2B5EF4-FFF2-40B4-BE49-F238E27FC236}">
                  <a16:creationId xmlns:a16="http://schemas.microsoft.com/office/drawing/2014/main" id="{C13DA3D4-3617-D845-B93C-47BA7B1ACC37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25" name="Shape 211" descr="Textfeld 23">
            <a:extLst>
              <a:ext uri="{FF2B5EF4-FFF2-40B4-BE49-F238E27FC236}">
                <a16:creationId xmlns:a16="http://schemas.microsoft.com/office/drawing/2014/main" id="{F08A827C-F47C-CE48-BAAE-6E7C522A53E1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9" name="Title 8">
            <a:extLst>
              <a:ext uri="{FF2B5EF4-FFF2-40B4-BE49-F238E27FC236}">
                <a16:creationId xmlns:a16="http://schemas.microsoft.com/office/drawing/2014/main" id="{82B2DD81-3E7F-3249-A4A3-AE82AFFB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D9B259-06C4-2C42-A7A6-58277934DDF6}"/>
              </a:ext>
            </a:extLst>
          </p:cNvPr>
          <p:cNvSpPr txBox="1"/>
          <p:nvPr/>
        </p:nvSpPr>
        <p:spPr>
          <a:xfrm>
            <a:off x="376294" y="1109089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Hacer una cadena alimentaria</a:t>
            </a:r>
          </a:p>
        </p:txBody>
      </p:sp>
    </p:spTree>
    <p:extLst>
      <p:ext uri="{BB962C8B-B14F-4D97-AF65-F5344CB8AC3E}">
        <p14:creationId xmlns:p14="http://schemas.microsoft.com/office/powerpoint/2010/main" val="428747189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F0AE003F-E94B-944E-AE20-D33EA9F5352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27CC01-E077-D645-A8E1-633CECD5353F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0CBB5E-CB2E-804E-9D58-C45291412697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FC0258-0466-5944-A137-136F816215F8}"/>
              </a:ext>
            </a:extLst>
          </p:cNvPr>
          <p:cNvSpPr txBox="1"/>
          <p:nvPr/>
        </p:nvSpPr>
        <p:spPr>
          <a:xfrm>
            <a:off x="649705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Pez loro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226796-CC0A-0445-86A6-6D0970524A44}"/>
              </a:ext>
            </a:extLst>
          </p:cNvPr>
          <p:cNvSpPr txBox="1"/>
          <p:nvPr/>
        </p:nvSpPr>
        <p:spPr>
          <a:xfrm>
            <a:off x="2434431" y="1674555"/>
            <a:ext cx="1880895" cy="20467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El pez loro come coral y algunos tipos de algas. Es alimento de grandes depredadores, como el tiburón tigre.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endParaRPr lang="en-GB" altLang="en-US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rtl="0" hangingPunct="1">
              <a:spcBef>
                <a:spcPct val="0"/>
              </a:spcBef>
            </a:pPr>
            <a:endParaRPr lang="en-GB" altLang="en-US" sz="1800" dirty="0">
              <a:solidFill>
                <a:schemeClr val="bg2"/>
              </a:solidFill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4C0E1BA-33D6-E04A-9F13-2FC10CDE52D9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6A98ADF-E80F-7146-9645-2BD1D5BF017E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FD0998-AFAF-FE4B-8A98-0E0340E91529}"/>
              </a:ext>
            </a:extLst>
          </p:cNvPr>
          <p:cNvSpPr txBox="1"/>
          <p:nvPr/>
        </p:nvSpPr>
        <p:spPr>
          <a:xfrm>
            <a:off x="4924842" y="1154924"/>
            <a:ext cx="178472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>
                <a:solidFill>
                  <a:schemeClr val="bg2"/>
                </a:solidFill>
                <a:latin typeface="Century Gothic" panose="020B0502020202020204" pitchFamily="34" charset="0"/>
              </a:rPr>
              <a:t>Hierba marina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7B7E92-0727-CA46-93F4-2998279B1175}"/>
              </a:ext>
            </a:extLst>
          </p:cNvPr>
          <p:cNvSpPr txBox="1"/>
          <p:nvPr/>
        </p:nvSpPr>
        <p:spPr>
          <a:xfrm>
            <a:off x="6709568" y="1674555"/>
            <a:ext cx="1880895" cy="1092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La hierba marina recibe su energía del sol. Es la comida preferida de la tortuga verde.</a:t>
            </a:r>
          </a:p>
        </p:txBody>
      </p:sp>
      <p:sp>
        <p:nvSpPr>
          <p:cNvPr id="32" name="Shape 211" descr="Textfeld 23">
            <a:extLst>
              <a:ext uri="{FF2B5EF4-FFF2-40B4-BE49-F238E27FC236}">
                <a16:creationId xmlns:a16="http://schemas.microsoft.com/office/drawing/2014/main" id="{21556846-A708-4840-924D-16C18C3803D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FEC0E9-9E84-2D4D-B18D-1DC9DC7957DB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C943B1E-B9B9-BC47-945D-2F019497C59C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12CEA3-C87D-6148-8A67-D18CDC555D34}"/>
              </a:ext>
            </a:extLst>
          </p:cNvPr>
          <p:cNvSpPr txBox="1"/>
          <p:nvPr/>
        </p:nvSpPr>
        <p:spPr>
          <a:xfrm>
            <a:off x="649706" y="3925766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Tiburón tigre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F52AC4-46F2-E94F-8F01-E60469676B2B}"/>
              </a:ext>
            </a:extLst>
          </p:cNvPr>
          <p:cNvSpPr txBox="1"/>
          <p:nvPr/>
        </p:nvSpPr>
        <p:spPr>
          <a:xfrm>
            <a:off x="2434430" y="4349145"/>
            <a:ext cx="1985171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El tiburón tigre es un superdepredador, lo </a:t>
            </a:r>
            <a:endParaRPr lang="en-GB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que significa que se encuentra en la cúspide de la cadena 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a</a:t>
            </a: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limentaria. Se alimenta de peces como el pez loro y la mantarraya, así como de tortugas.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B41C5A2-D477-4247-8557-0522FEEFCD04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69E4B6A-9DE8-7645-89C1-8B768EF8BA5D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2ACCEB-1497-574B-AB55-A26FB05E86BF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>
                <a:solidFill>
                  <a:schemeClr val="bg2"/>
                </a:solidFill>
                <a:latin typeface="Century Gothic" panose="020B0502020202020204" pitchFamily="34" charset="0"/>
              </a:rPr>
              <a:t>Fitoplancton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40F383-8510-5140-9377-4BAD63E5DBDA}"/>
              </a:ext>
            </a:extLst>
          </p:cNvPr>
          <p:cNvSpPr txBox="1"/>
          <p:nvPr/>
        </p:nvSpPr>
        <p:spPr>
          <a:xfrm>
            <a:off x="6709569" y="4341124"/>
            <a:ext cx="1880895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«Fitoplancton» es el nombre científico que se da a las diminutas algas que viven en el océano. Provee alimento para los peces más pequeños, como los copépodos, y grandes filtradores, como la mantarraya.</a:t>
            </a:r>
          </a:p>
        </p:txBody>
      </p:sp>
      <p:sp>
        <p:nvSpPr>
          <p:cNvPr id="42" name="Title 8">
            <a:extLst>
              <a:ext uri="{FF2B5EF4-FFF2-40B4-BE49-F238E27FC236}">
                <a16:creationId xmlns:a16="http://schemas.microsoft.com/office/drawing/2014/main" id="{196B6399-9847-1D4F-9287-C4F268EE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6437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3158DA31-6888-EA4D-9083-8A9A6E96E59F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A7FE84-4AA9-4D41-B13B-7B996C5E7E03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9FACBD6-F476-E148-869A-DB3D95B5A231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2FCD4D-F865-8B4B-A16C-A4ECAA2FC75A}"/>
              </a:ext>
            </a:extLst>
          </p:cNvPr>
          <p:cNvSpPr txBox="1"/>
          <p:nvPr/>
        </p:nvSpPr>
        <p:spPr>
          <a:xfrm>
            <a:off x="516348" y="1154924"/>
            <a:ext cx="220792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Tritón del Atlántico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FD829F-F1E1-C24A-97B9-2858D789EBEA}"/>
              </a:ext>
            </a:extLst>
          </p:cNvPr>
          <p:cNvSpPr txBox="1"/>
          <p:nvPr/>
        </p:nvSpPr>
        <p:spPr>
          <a:xfrm>
            <a:off x="2434431" y="1674555"/>
            <a:ext cx="1880895" cy="1492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Uno de los animales más venenosos del arrecife de coral, el tritón del Atlántico se alimenta de estrellas de mar y de erizos de mar.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D98879-FF73-8346-9EAF-DB72F15FF441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0BF25DD-32C9-874D-A461-ED6AB13E27BF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E79F91-550F-E448-A281-8C15968CA834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>
                <a:solidFill>
                  <a:schemeClr val="bg2"/>
                </a:solidFill>
                <a:latin typeface="Century Gothic" panose="020B0502020202020204" pitchFamily="34" charset="0"/>
              </a:rPr>
              <a:t>Mantarraya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3F1336-14E5-B94B-8D39-8D18CA151707}"/>
              </a:ext>
            </a:extLst>
          </p:cNvPr>
          <p:cNvSpPr txBox="1"/>
          <p:nvPr/>
        </p:nvSpPr>
        <p:spPr>
          <a:xfrm>
            <a:off x="6709568" y="1674555"/>
            <a:ext cx="1880895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La mantarraya es un animal filtrador, es decir, filtra diminutas algas y animales del agua del mar. A veces es devorada por tiburones grandes.</a:t>
            </a:r>
          </a:p>
          <a:p>
            <a:pPr rtl="0" hangingPunct="1">
              <a:spcBef>
                <a:spcPct val="0"/>
              </a:spcBef>
            </a:pPr>
            <a:endParaRPr lang="en-GB" altLang="en-US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Shape 211" descr="Textfeld 23">
            <a:extLst>
              <a:ext uri="{FF2B5EF4-FFF2-40B4-BE49-F238E27FC236}">
                <a16:creationId xmlns:a16="http://schemas.microsoft.com/office/drawing/2014/main" id="{31E3D932-B6C8-9E45-9995-AFFBE67E829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68FB62-424F-B04D-AB04-50D6DD56A92D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51F3F10-52F9-8549-91AA-0D78CC7B9E0B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95486F-207C-CE4D-B0CE-E391DCF2EFAE}"/>
              </a:ext>
            </a:extLst>
          </p:cNvPr>
          <p:cNvSpPr txBox="1"/>
          <p:nvPr/>
        </p:nvSpPr>
        <p:spPr>
          <a:xfrm>
            <a:off x="341314" y="3925766"/>
            <a:ext cx="397401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Estrella de mar corona de espinas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55C893-5BAB-4746-BC67-29ED734CAB7B}"/>
              </a:ext>
            </a:extLst>
          </p:cNvPr>
          <p:cNvSpPr txBox="1"/>
          <p:nvPr/>
        </p:nvSpPr>
        <p:spPr>
          <a:xfrm>
            <a:off x="2434432" y="4349145"/>
            <a:ext cx="1956427" cy="1492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Esta estrella de mar está especializada en comer coral.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Tiene pocos depredadores naturales, salvo el tritón del Atlántico.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6D0EE7-CB60-2041-BE0C-809A00B0F817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32E280D-46C5-7B4E-B420-D86C5A4001DC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A3A91B-53F4-D54A-A31D-D3253F2A9567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>
                <a:solidFill>
                  <a:schemeClr val="bg2"/>
                </a:solidFill>
                <a:latin typeface="Century Gothic" panose="020B0502020202020204" pitchFamily="34" charset="0"/>
              </a:rPr>
              <a:t>Copépodo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3AFD181-BC33-AC45-9EA0-E66EFAEA7107}"/>
              </a:ext>
            </a:extLst>
          </p:cNvPr>
          <p:cNvSpPr txBox="1"/>
          <p:nvPr/>
        </p:nvSpPr>
        <p:spPr>
          <a:xfrm>
            <a:off x="6709569" y="4341124"/>
            <a:ext cx="1985168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El copépodo es un pequeño animal marino emparentado con los cangrejos y las langostas. Se alimenta de fitoplancton y es a su vez alimento de una variedad de animales, como la mantarraya y el coral.</a:t>
            </a:r>
          </a:p>
        </p:txBody>
      </p:sp>
      <p:sp>
        <p:nvSpPr>
          <p:cNvPr id="35" name="Title 8">
            <a:extLst>
              <a:ext uri="{FF2B5EF4-FFF2-40B4-BE49-F238E27FC236}">
                <a16:creationId xmlns:a16="http://schemas.microsoft.com/office/drawing/2014/main" id="{2487619C-8553-884C-946E-62756DD8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729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11" descr="Textfeld 23">
            <a:extLst>
              <a:ext uri="{FF2B5EF4-FFF2-40B4-BE49-F238E27FC236}">
                <a16:creationId xmlns:a16="http://schemas.microsoft.com/office/drawing/2014/main" id="{415C8BDE-0626-7D4D-983F-CD131234B942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938F15-C521-114D-B3BC-8BC702577CEE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0373ADD-066D-FE42-BE74-38B9561D071E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0B3C35-E0C2-5B4C-BB6D-3BE0AC9BB5F7}"/>
              </a:ext>
            </a:extLst>
          </p:cNvPr>
          <p:cNvSpPr txBox="1"/>
          <p:nvPr/>
        </p:nvSpPr>
        <p:spPr>
          <a:xfrm>
            <a:off x="549484" y="1154924"/>
            <a:ext cx="182069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Tortuga verde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03D938-A76C-DF47-8690-706D6E062342}"/>
              </a:ext>
            </a:extLst>
          </p:cNvPr>
          <p:cNvSpPr txBox="1"/>
          <p:nvPr/>
        </p:nvSpPr>
        <p:spPr>
          <a:xfrm>
            <a:off x="2434431" y="1674555"/>
            <a:ext cx="1880895" cy="1292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La tortuga verde come hierba marina. Puede ser alimento de grandes depredadores, como el tiburón tigre.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C20BEAB-EB14-BD4C-B4B8-058932AD61F2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6D24BD4-D850-4646-9B2F-AD3A2114BA74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9D4D4C-9BB4-B047-87A6-85D7A8B7C353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b="1">
                <a:solidFill>
                  <a:schemeClr val="bg2"/>
                </a:solidFill>
                <a:latin typeface="Century Gothic" panose="020B0502020202020204" pitchFamily="34" charset="0"/>
              </a:rPr>
              <a:t>Coral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7ACBBB-3B5E-9C47-998E-33656B46DB63}"/>
              </a:ext>
            </a:extLst>
          </p:cNvPr>
          <p:cNvSpPr txBox="1"/>
          <p:nvPr/>
        </p:nvSpPr>
        <p:spPr>
          <a:xfrm>
            <a:off x="6709568" y="1674555"/>
            <a:ext cx="1985169" cy="21082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x-none" sz="1300" b="1">
                <a:solidFill>
                  <a:schemeClr val="bg2"/>
                </a:solidFill>
                <a:latin typeface="Century Gothic" panose="020B0502020202020204" pitchFamily="34" charset="0"/>
              </a:rPr>
              <a:t>El coral obtiene su aporte de energía de pequeños animales como el copépodo, así como de las algas dentro de sus pólipos. Es alimento del pez loro y la estrella de mar corona de espinas.</a:t>
            </a:r>
          </a:p>
          <a:p>
            <a:pPr rtl="0" hangingPunct="1">
              <a:spcBef>
                <a:spcPct val="0"/>
              </a:spcBef>
            </a:pPr>
            <a:endParaRPr lang="en-GB" altLang="en-US" sz="1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itle 8">
            <a:extLst>
              <a:ext uri="{FF2B5EF4-FFF2-40B4-BE49-F238E27FC236}">
                <a16:creationId xmlns:a16="http://schemas.microsoft.com/office/drawing/2014/main" id="{1C419467-09D1-9C4C-9F0C-A994590E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6474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1" descr="Textfeld 23">
            <a:extLst>
              <a:ext uri="{FF2B5EF4-FFF2-40B4-BE49-F238E27FC236}">
                <a16:creationId xmlns:a16="http://schemas.microsoft.com/office/drawing/2014/main" id="{EFC411C8-FD0B-6944-9A49-23D8903F6EEE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12FE82-F5E8-1E4D-8CFD-F9C3B7C53CB2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El móvil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B9DB0BE-58CB-0541-89E1-8C18DC89E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59" y="1426038"/>
            <a:ext cx="5305425" cy="532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A8983759-1814-9549-B6A1-104BEA66B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9184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057BFF-BC0D-8741-9808-0E5C97AC357F}"/>
              </a:ext>
            </a:extLst>
          </p:cNvPr>
          <p:cNvSpPr txBox="1"/>
          <p:nvPr/>
        </p:nvSpPr>
        <p:spPr>
          <a:xfrm>
            <a:off x="4742185" y="1842750"/>
            <a:ext cx="3831189" cy="3170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2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Completa ahora </a:t>
            </a:r>
            <a:br>
              <a:rPr kumimoji="0" lang="en-GB" sz="2800" b="1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x-none" sz="2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tu registro de buceo: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20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Describe lo que viste y cómo te sentiste en tu primera sesión de </a:t>
            </a:r>
            <a:r>
              <a:rPr lang="x-none" sz="2000" b="1">
                <a:solidFill>
                  <a:schemeClr val="bg2"/>
                </a:solidFill>
                <a:latin typeface="Century Gothic" panose="020B0502020202020204" pitchFamily="34" charset="0"/>
              </a:rPr>
              <a:t>buceo </a:t>
            </a:r>
            <a:r>
              <a:rPr lang="x-none" sz="20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virtual. 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20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¿Qué palabras</a:t>
            </a:r>
            <a:r>
              <a:rPr lang="x-none" sz="2000" b="1">
                <a:solidFill>
                  <a:schemeClr val="bg2"/>
                </a:solidFill>
                <a:latin typeface="Century Gothic" panose="020B0502020202020204" pitchFamily="34" charset="0"/>
              </a:rPr>
              <a:t> usarías para describir el hábitat de coral?</a:t>
            </a: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D7D26B4A-841B-6247-8905-105EEABCD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92" y="1340631"/>
            <a:ext cx="3650195" cy="506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912144" y="1471613"/>
            <a:ext cx="102394" cy="123825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GB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88533989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8C86BC-4D74-1545-8DD1-FC2D090BC9BF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¿Qué pasa si cortas la cuerda?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40A565-BD3B-6249-8DF2-100812D70F41}"/>
              </a:ext>
            </a:extLst>
          </p:cNvPr>
          <p:cNvSpPr txBox="1">
            <a:spLocks/>
          </p:cNvSpPr>
          <p:nvPr/>
        </p:nvSpPr>
        <p:spPr>
          <a:xfrm>
            <a:off x="465138" y="2222500"/>
            <a:ext cx="7227051" cy="5257800"/>
          </a:xfrm>
          <a:prstGeom prst="rect">
            <a:avLst/>
          </a:prstGeom>
        </p:spPr>
        <p:txBody>
          <a:bodyPr rtlCol="0"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>
              <a:buFont typeface="Symbol" pitchFamily="18" charset="2"/>
              <a:buChar char=""/>
            </a:pPr>
            <a:r>
              <a:rPr lang="x-none" sz="2000">
                <a:solidFill>
                  <a:schemeClr val="bg2"/>
                </a:solidFill>
                <a:latin typeface="Century Gothic" panose="020B0502020202020204" pitchFamily="34" charset="0"/>
              </a:rPr>
              <a:t>Si muriesen las algas, ¿qué pasaría con el resto </a:t>
            </a:r>
            <a:br>
              <a:rPr lang="en-GB" sz="2000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x-none" sz="2000">
                <a:solidFill>
                  <a:schemeClr val="bg2"/>
                </a:solidFill>
                <a:latin typeface="Century Gothic" panose="020B0502020202020204" pitchFamily="34" charset="0"/>
              </a:rPr>
              <a:t>de la red alimentaria?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x-none" sz="2000">
                <a:solidFill>
                  <a:schemeClr val="bg2"/>
                </a:solidFill>
                <a:latin typeface="Century Gothic" panose="020B0502020202020204" pitchFamily="34" charset="0"/>
              </a:rPr>
              <a:t>Piensa sobre la importancia de los diferentes seres vivos.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x-none" sz="2000">
                <a:solidFill>
                  <a:schemeClr val="bg2"/>
                </a:solidFill>
                <a:latin typeface="Century Gothic" panose="020B0502020202020204" pitchFamily="34" charset="0"/>
              </a:rPr>
              <a:t>¿Cuál crees que es el ser vivo más importante del arrecife de coral?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x-none" sz="2000">
                <a:solidFill>
                  <a:schemeClr val="bg2"/>
                </a:solidFill>
                <a:latin typeface="Century Gothic" panose="020B0502020202020204" pitchFamily="34" charset="0"/>
              </a:rPr>
              <a:t>¿Ha cambiado tu idea respecto a esto?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454FD0C2-84DD-CA46-94DD-3AE49ECED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0679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AF67AB-69CC-E94A-9EB7-6768888CC863}"/>
              </a:ext>
            </a:extLst>
          </p:cNvPr>
          <p:cNvSpPr txBox="1"/>
          <p:nvPr/>
        </p:nvSpPr>
        <p:spPr>
          <a:xfrm>
            <a:off x="449263" y="2222500"/>
            <a:ext cx="133203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rtl="0">
              <a:lnSpc>
                <a:spcPct val="150000"/>
              </a:lnSpc>
            </a:pPr>
            <a:r>
              <a:rPr lang="x-none" sz="1800" u="sng">
                <a:solidFill>
                  <a:srgbClr val="25243D"/>
                </a:solidFill>
                <a:latin typeface="Century Gothic Bold"/>
              </a:rPr>
              <a:t>Diapositiva</a:t>
            </a:r>
          </a:p>
          <a:p>
            <a:pPr defTabSz="457200" rtl="0">
              <a:lnSpc>
                <a:spcPct val="150000"/>
              </a:lnSpc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7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8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13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C0F8B-D8CF-A04F-8363-CEAF4998E430}"/>
              </a:ext>
            </a:extLst>
          </p:cNvPr>
          <p:cNvSpPr txBox="1"/>
          <p:nvPr/>
        </p:nvSpPr>
        <p:spPr>
          <a:xfrm>
            <a:off x="1857840" y="2226154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u="sng">
                <a:solidFill>
                  <a:srgbClr val="25243D"/>
                </a:solidFill>
                <a:latin typeface="Century Gothic Bold"/>
              </a:rPr>
              <a:t>Imagen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Orilla rocosa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Océano abierto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Pradera de hierba marina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Mapa de arrecife de coral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Mapa de arrecife de coral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Señales de buceo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BD340-8BCD-7548-8415-F226A157AADD}"/>
              </a:ext>
            </a:extLst>
          </p:cNvPr>
          <p:cNvSpPr txBox="1"/>
          <p:nvPr/>
        </p:nvSpPr>
        <p:spPr>
          <a:xfrm>
            <a:off x="4554538" y="2222500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800" u="sng">
                <a:solidFill>
                  <a:srgbClr val="25243D"/>
                </a:solidFill>
                <a:latin typeface="Century Gothic Bold"/>
              </a:rPr>
              <a:t>De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Mark Nightingale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Encounter Edu</a:t>
            </a:r>
            <a:endParaRPr lang="en-US" sz="1400" dirty="0">
              <a:solidFill>
                <a:srgbClr val="25243D"/>
              </a:solidFill>
              <a:latin typeface="Century Gothic Bold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NOAA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400">
                <a:solidFill>
                  <a:srgbClr val="25243D"/>
                </a:solidFill>
                <a:latin typeface="Century Gothic Bold"/>
              </a:rPr>
              <a:t>Peter Southwood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51F63E4D-6BBF-3E43-84DD-D801409E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30D503-855A-CB4C-8F8D-DBB81B2A9BE1}"/>
              </a:ext>
            </a:extLst>
          </p:cNvPr>
          <p:cNvSpPr txBox="1"/>
          <p:nvPr/>
        </p:nvSpPr>
        <p:spPr>
          <a:xfrm>
            <a:off x="1838151" y="4869177"/>
            <a:ext cx="533704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>
              <a:tabLst>
                <a:tab pos="2693988" algn="l"/>
              </a:tabLst>
            </a:pPr>
            <a:r>
              <a:rPr lang="x-none" sz="14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El resto de imágenes </a:t>
            </a:r>
            <a:r>
              <a:rPr lang="en-GB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 </a:t>
            </a:r>
            <a:r>
              <a:rPr lang="en-GB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	XL </a:t>
            </a:r>
            <a:r>
              <a:rPr lang="x-none" sz="1400" b="1">
                <a:solidFill>
                  <a:schemeClr val="bg2"/>
                </a:solidFill>
                <a:latin typeface="Century Gothic" panose="020B0502020202020204" pitchFamily="34" charset="0"/>
              </a:rPr>
              <a:t>Catlin Seaview Survey</a:t>
            </a:r>
            <a:endParaRPr lang="en-GB" sz="1400" b="1" u="none" strike="noStrike" cap="none" spc="0" normalizeH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3988" algn="l"/>
              </a:tabLst>
            </a:pPr>
            <a:r>
              <a:rPr lang="en-GB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y </a:t>
            </a:r>
            <a:r>
              <a:rPr lang="x-none" sz="14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fotografías </a:t>
            </a:r>
            <a:r>
              <a:rPr lang="x-none" sz="1400" b="1">
                <a:solidFill>
                  <a:schemeClr val="bg2"/>
                </a:solidFill>
                <a:latin typeface="Century Gothic" panose="020B0502020202020204" pitchFamily="34" charset="0"/>
              </a:rPr>
              <a:t>	</a:t>
            </a:r>
            <a:endParaRPr lang="x-none" sz="1400" b="1" u="none" strike="noStrike" cap="none" spc="0" normalizeH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702756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14875AA-FDBE-4745-9E8D-FD7677744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r>
              <a:rPr lang="x-none" sz="1600">
                <a:solidFill>
                  <a:schemeClr val="bg2"/>
                </a:solidFill>
              </a:rPr>
              <a:t>Identificar la variedad de productores primarios en el mar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74CFCC-828E-194E-A4B6-B5824D515C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7919" y="2816324"/>
            <a:ext cx="2519522" cy="1053385"/>
          </a:xfrm>
        </p:spPr>
        <p:txBody>
          <a:bodyPr rtlCol="0"/>
          <a:lstStyle/>
          <a:p>
            <a:pPr rtl="0"/>
            <a:r>
              <a:rPr lang="x-none" sz="1600">
                <a:solidFill>
                  <a:schemeClr val="bg2"/>
                </a:solidFill>
              </a:rPr>
              <a:t>Describir las relaciones de la cadena alimentaria utilizando </a:t>
            </a:r>
            <a:br>
              <a:rPr lang="en-GB" sz="1600" dirty="0">
                <a:solidFill>
                  <a:schemeClr val="bg2"/>
                </a:solidFill>
              </a:rPr>
            </a:br>
            <a:r>
              <a:rPr lang="x-none" sz="1600">
                <a:solidFill>
                  <a:schemeClr val="bg2"/>
                </a:solidFill>
              </a:rPr>
              <a:t>un lenguaje científico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B543EF-39EE-C947-8F19-DFC642F8A2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8615" y="4861331"/>
            <a:ext cx="2495626" cy="1053385"/>
          </a:xfrm>
        </p:spPr>
        <p:txBody>
          <a:bodyPr rtlCol="0"/>
          <a:lstStyle/>
          <a:p>
            <a:pPr rtl="0"/>
            <a:r>
              <a:rPr lang="x-none" sz="1600">
                <a:solidFill>
                  <a:schemeClr val="bg2"/>
                </a:solidFill>
              </a:rPr>
              <a:t>Reflexionar sobre la importancia de todos los componentes de las cadenas alimentarias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7EA040D-E788-1D40-B7C8-468E262501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63739" y="2820461"/>
            <a:ext cx="2706992" cy="1053385"/>
          </a:xfrm>
        </p:spPr>
        <p:txBody>
          <a:bodyPr rtlCol="0"/>
          <a:lstStyle/>
          <a:p>
            <a:pPr defTabSz="457200" rtl="0" hangingPunct="0">
              <a:lnSpc>
                <a:spcPct val="100000"/>
              </a:lnSpc>
              <a:spcBef>
                <a:spcPts val="0"/>
              </a:spcBef>
              <a:buSzTx/>
            </a:pPr>
            <a:r>
              <a:rPr lang="x-none" sz="1600">
                <a:solidFill>
                  <a:schemeClr val="bg2"/>
                </a:solidFill>
              </a:rPr>
              <a:t>Demostrar el concepto de cadenas alimentarias a través de una</a:t>
            </a:r>
            <a:r>
              <a:rPr lang="en-GB" sz="1600" dirty="0">
                <a:solidFill>
                  <a:schemeClr val="bg2"/>
                </a:solidFill>
              </a:rPr>
              <a:t> </a:t>
            </a:r>
            <a:r>
              <a:rPr lang="x-none" sz="1600">
                <a:solidFill>
                  <a:schemeClr val="bg2"/>
                </a:solidFill>
              </a:rPr>
              <a:t>manualidad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CD4DDFB-9CD1-9C4F-A3F0-ACB8028653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x-none" sz="3400"/>
              <a:t>Objetivos de aprendizaje</a:t>
            </a:r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B3939E05-0C49-0448-A574-1806EEBB5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517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8BE98-600F-DC4E-AC05-54DADCEF8B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x-none"/>
              <a:t>Aula submarina</a:t>
            </a:r>
          </a:p>
        </p:txBody>
      </p:sp>
      <p:pic>
        <p:nvPicPr>
          <p:cNvPr id="14" name="Picture 13">
            <a:hlinkClick r:id="rId2"/>
            <a:extLst>
              <a:ext uri="{FF2B5EF4-FFF2-40B4-BE49-F238E27FC236}">
                <a16:creationId xmlns:a16="http://schemas.microsoft.com/office/drawing/2014/main" id="{DA666D37-843D-DB49-A4EE-5FD87F4F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t="49031" r="65699" b="3655"/>
          <a:stretch/>
        </p:blipFill>
        <p:spPr>
          <a:xfrm>
            <a:off x="449262" y="2222500"/>
            <a:ext cx="2652741" cy="2206182"/>
          </a:xfrm>
          <a:prstGeom prst="rect">
            <a:avLst/>
          </a:prstGeom>
        </p:spPr>
      </p:pic>
      <p:pic>
        <p:nvPicPr>
          <p:cNvPr id="15" name="Picture 14">
            <a:hlinkClick r:id="rId4"/>
            <a:extLst>
              <a:ext uri="{FF2B5EF4-FFF2-40B4-BE49-F238E27FC236}">
                <a16:creationId xmlns:a16="http://schemas.microsoft.com/office/drawing/2014/main" id="{C55EA384-2491-4248-9196-63B0C7B48D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3" t="5323" r="33568" b="47363"/>
          <a:stretch/>
        </p:blipFill>
        <p:spPr>
          <a:xfrm>
            <a:off x="3238903" y="2222500"/>
            <a:ext cx="2652742" cy="2206182"/>
          </a:xfrm>
          <a:prstGeom prst="rect">
            <a:avLst/>
          </a:prstGeom>
        </p:spPr>
      </p:pic>
      <p:pic>
        <p:nvPicPr>
          <p:cNvPr id="16" name="Picture 15">
            <a:hlinkClick r:id="rId5"/>
            <a:extLst>
              <a:ext uri="{FF2B5EF4-FFF2-40B4-BE49-F238E27FC236}">
                <a16:creationId xmlns:a16="http://schemas.microsoft.com/office/drawing/2014/main" id="{655C4D40-CB2B-894E-B873-C9ED4087FE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5323" r="1475" b="47363"/>
          <a:stretch/>
        </p:blipFill>
        <p:spPr>
          <a:xfrm>
            <a:off x="6028545" y="2222500"/>
            <a:ext cx="2666193" cy="2206182"/>
          </a:xfrm>
          <a:prstGeom prst="rect">
            <a:avLst/>
          </a:prstGeom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C34ECF76-C9AA-E643-8034-9EBD2A62E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1358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0">
            <a:extLst>
              <a:ext uri="{FF2B5EF4-FFF2-40B4-BE49-F238E27FC236}">
                <a16:creationId xmlns:a16="http://schemas.microsoft.com/office/drawing/2014/main" id="{BE36F3B4-E42A-F145-BE5D-32C28986A4E2}"/>
              </a:ext>
            </a:extLst>
          </p:cNvPr>
          <p:cNvSpPr/>
          <p:nvPr/>
        </p:nvSpPr>
        <p:spPr>
          <a:xfrm>
            <a:off x="1626979" y="2265090"/>
            <a:ext cx="2783221" cy="278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6" name="Shape 210">
            <a:extLst>
              <a:ext uri="{FF2B5EF4-FFF2-40B4-BE49-F238E27FC236}">
                <a16:creationId xmlns:a16="http://schemas.microsoft.com/office/drawing/2014/main" id="{3ABE3AC6-A469-0F48-9535-628022E7E42D}"/>
              </a:ext>
            </a:extLst>
          </p:cNvPr>
          <p:cNvSpPr/>
          <p:nvPr/>
        </p:nvSpPr>
        <p:spPr>
          <a:xfrm flipH="1">
            <a:off x="4666832" y="3096238"/>
            <a:ext cx="3030998" cy="3030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6434D8-FB9C-9B46-AE7A-05E708C5257E}"/>
              </a:ext>
            </a:extLst>
          </p:cNvPr>
          <p:cNvSpPr txBox="1"/>
          <p:nvPr/>
        </p:nvSpPr>
        <p:spPr>
          <a:xfrm>
            <a:off x="376294" y="1309703"/>
            <a:ext cx="619294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Energía del sol…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DBBEF4-17D5-6345-A1CD-79A545BDF96B}"/>
              </a:ext>
            </a:extLst>
          </p:cNvPr>
          <p:cNvSpPr txBox="1"/>
          <p:nvPr/>
        </p:nvSpPr>
        <p:spPr>
          <a:xfrm>
            <a:off x="2069514" y="2548705"/>
            <a:ext cx="2164284" cy="22159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2300" b="1" u="none" strike="noStrike" cap="none" spc="0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¿Qué tipo de seres vivos obtienen la energía que necesitan del sol?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5BF167-F043-354D-B385-63A50F3A9CBE}"/>
              </a:ext>
            </a:extLst>
          </p:cNvPr>
          <p:cNvSpPr txBox="1"/>
          <p:nvPr/>
        </p:nvSpPr>
        <p:spPr>
          <a:xfrm>
            <a:off x="5032485" y="3857685"/>
            <a:ext cx="2500108" cy="1508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2300" b="1" u="none" strike="noStrike" cap="none" spc="0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¿Cómo se llama el proceso de obtención de energía del sol?</a:t>
            </a:r>
          </a:p>
        </p:txBody>
      </p:sp>
      <p:sp>
        <p:nvSpPr>
          <p:cNvPr id="20" name="Title 8">
            <a:extLst>
              <a:ext uri="{FF2B5EF4-FFF2-40B4-BE49-F238E27FC236}">
                <a16:creationId xmlns:a16="http://schemas.microsoft.com/office/drawing/2014/main" id="{1BC5627D-0F31-D047-94C6-9F7372499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9870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83CB385-772B-9242-A1C6-66F1441E8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69760"/>
          </a:xfrm>
          <a:prstGeom prst="rect">
            <a:avLst/>
          </a:prstGeom>
        </p:spPr>
      </p:pic>
      <p:sp>
        <p:nvSpPr>
          <p:cNvPr id="19" name="Shape 210">
            <a:extLst>
              <a:ext uri="{FF2B5EF4-FFF2-40B4-BE49-F238E27FC236}">
                <a16:creationId xmlns:a16="http://schemas.microsoft.com/office/drawing/2014/main" id="{AC7CBF6E-1F0B-BD47-9DEC-D0D99F2E8A33}"/>
              </a:ext>
            </a:extLst>
          </p:cNvPr>
          <p:cNvSpPr/>
          <p:nvPr/>
        </p:nvSpPr>
        <p:spPr>
          <a:xfrm>
            <a:off x="451345" y="2262488"/>
            <a:ext cx="3295984" cy="3295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AD12AE-E6B2-5B45-9501-1615B2205729}"/>
              </a:ext>
            </a:extLst>
          </p:cNvPr>
          <p:cNvSpPr txBox="1"/>
          <p:nvPr/>
        </p:nvSpPr>
        <p:spPr>
          <a:xfrm>
            <a:off x="987352" y="2668376"/>
            <a:ext cx="2759977" cy="2569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>
              <a:defRPr/>
            </a:pPr>
            <a:r>
              <a:rPr lang="x-none" sz="2300" b="1">
                <a:solidFill>
                  <a:schemeClr val="tx1"/>
                </a:solidFill>
                <a:latin typeface="Century Gothic" panose="020B0502020202020204" pitchFamily="34" charset="0"/>
              </a:rPr>
              <a:t>Parte de la fotosíntesis dentro del mar se produce a través de las plantas, como la hierba marina.</a:t>
            </a:r>
            <a:endParaRPr lang="en-GB" sz="23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Shape 28">
            <a:extLst>
              <a:ext uri="{FF2B5EF4-FFF2-40B4-BE49-F238E27FC236}">
                <a16:creationId xmlns:a16="http://schemas.microsoft.com/office/drawing/2014/main" id="{4D4AAE04-8F1B-5F47-8C25-1A1366577B1A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1A1D4C7-A695-A44B-A9D6-F3A7F686A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6FF382-EA6C-4E47-A45C-30CAB53ED6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21" name="Title 8">
            <a:extLst>
              <a:ext uri="{FF2B5EF4-FFF2-40B4-BE49-F238E27FC236}">
                <a16:creationId xmlns:a16="http://schemas.microsoft.com/office/drawing/2014/main" id="{404C95DB-395D-B540-B14F-A5565339A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9940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ABD416-6E4F-F34E-A48F-FC8549EF2E91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Energía del sol en el arrecife de coral…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4625B9-C56A-BB40-BD60-65BF6679C4A0}"/>
              </a:ext>
            </a:extLst>
          </p:cNvPr>
          <p:cNvSpPr txBox="1"/>
          <p:nvPr/>
        </p:nvSpPr>
        <p:spPr>
          <a:xfrm>
            <a:off x="449262" y="2222500"/>
            <a:ext cx="8245476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24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El 50 % de la fotosíntesis tiene lugar en el mar, ¡y no solo a través de las plantas!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BD67EB-60FD-2543-B669-99746557E9CC}"/>
              </a:ext>
            </a:extLst>
          </p:cNvPr>
          <p:cNvSpPr/>
          <p:nvPr/>
        </p:nvSpPr>
        <p:spPr>
          <a:xfrm>
            <a:off x="446127" y="3251197"/>
            <a:ext cx="1403684" cy="140368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F78AA7-70CC-E44A-8E47-4C778A5DBD2A}"/>
              </a:ext>
            </a:extLst>
          </p:cNvPr>
          <p:cNvSpPr/>
          <p:nvPr/>
        </p:nvSpPr>
        <p:spPr>
          <a:xfrm>
            <a:off x="2151275" y="3281787"/>
            <a:ext cx="1403684" cy="140368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938FDBB-224D-6C42-8E55-E8E7EA8E1A5A}"/>
              </a:ext>
            </a:extLst>
          </p:cNvPr>
          <p:cNvSpPr/>
          <p:nvPr/>
        </p:nvSpPr>
        <p:spPr>
          <a:xfrm>
            <a:off x="3854790" y="3299561"/>
            <a:ext cx="1403684" cy="140368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ACB452E-AC0F-6441-9A77-2B31FF169CFA}"/>
              </a:ext>
            </a:extLst>
          </p:cNvPr>
          <p:cNvSpPr/>
          <p:nvPr/>
        </p:nvSpPr>
        <p:spPr>
          <a:xfrm>
            <a:off x="5571879" y="3314292"/>
            <a:ext cx="1403684" cy="140368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40F8BD6-99EC-C844-913A-A840C0314642}"/>
              </a:ext>
            </a:extLst>
          </p:cNvPr>
          <p:cNvSpPr/>
          <p:nvPr/>
        </p:nvSpPr>
        <p:spPr>
          <a:xfrm>
            <a:off x="7291054" y="3299561"/>
            <a:ext cx="1403684" cy="140368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276445-68B4-2F42-BDC4-FBC2709D85B4}"/>
              </a:ext>
            </a:extLst>
          </p:cNvPr>
          <p:cNvSpPr txBox="1"/>
          <p:nvPr/>
        </p:nvSpPr>
        <p:spPr>
          <a:xfrm>
            <a:off x="373979" y="4717976"/>
            <a:ext cx="1547979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Zooxantela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(algas)</a:t>
            </a: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FB68F5-1259-C046-9B3C-8B2B682B3564}"/>
              </a:ext>
            </a:extLst>
          </p:cNvPr>
          <p:cNvSpPr txBox="1"/>
          <p:nvPr/>
        </p:nvSpPr>
        <p:spPr>
          <a:xfrm>
            <a:off x="1953581" y="4740062"/>
            <a:ext cx="179333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Algas </a:t>
            </a:r>
            <a:br>
              <a:rPr kumimoji="0" lang="en-US" sz="1600" b="1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verdeazuladas (bacterias)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77B3E3-407A-4A4E-8A39-AA4F9712E6E5}"/>
              </a:ext>
            </a:extLst>
          </p:cNvPr>
          <p:cNvSpPr txBox="1"/>
          <p:nvPr/>
        </p:nvSpPr>
        <p:spPr>
          <a:xfrm>
            <a:off x="3659963" y="4746779"/>
            <a:ext cx="179333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Plancton 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(algas)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C6FEFB-92D4-544F-9BCB-B52EDC69EFEA}"/>
              </a:ext>
            </a:extLst>
          </p:cNvPr>
          <p:cNvSpPr txBox="1"/>
          <p:nvPr/>
        </p:nvSpPr>
        <p:spPr>
          <a:xfrm>
            <a:off x="5366345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Hierba marina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>
                <a:solidFill>
                  <a:schemeClr val="bg2"/>
                </a:solidFill>
                <a:latin typeface="Century Gothic" panose="020B0502020202020204" pitchFamily="34" charset="0"/>
              </a:rPr>
              <a:t>(planta)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5F713B-6931-5F4D-B480-9912B2F58D45}"/>
              </a:ext>
            </a:extLst>
          </p:cNvPr>
          <p:cNvSpPr txBox="1"/>
          <p:nvPr/>
        </p:nvSpPr>
        <p:spPr>
          <a:xfrm>
            <a:off x="7096227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Algas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(algas)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7" name="Title 8">
            <a:extLst>
              <a:ext uri="{FF2B5EF4-FFF2-40B4-BE49-F238E27FC236}">
                <a16:creationId xmlns:a16="http://schemas.microsoft.com/office/drawing/2014/main" id="{839B97ED-F010-444D-894E-D6012982C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975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210">
            <a:extLst>
              <a:ext uri="{FF2B5EF4-FFF2-40B4-BE49-F238E27FC236}">
                <a16:creationId xmlns:a16="http://schemas.microsoft.com/office/drawing/2014/main" id="{414BD201-291E-0440-A3A0-B241A5A742CF}"/>
              </a:ext>
            </a:extLst>
          </p:cNvPr>
          <p:cNvSpPr/>
          <p:nvPr/>
        </p:nvSpPr>
        <p:spPr>
          <a:xfrm>
            <a:off x="1002716" y="189447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Shape 211" descr="Textfeld 23">
            <a:extLst>
              <a:ext uri="{FF2B5EF4-FFF2-40B4-BE49-F238E27FC236}">
                <a16:creationId xmlns:a16="http://schemas.microsoft.com/office/drawing/2014/main" id="{9AF6A042-D20C-7D43-961F-90EE5132AF26}"/>
              </a:ext>
            </a:extLst>
          </p:cNvPr>
          <p:cNvSpPr/>
          <p:nvPr/>
        </p:nvSpPr>
        <p:spPr>
          <a:xfrm>
            <a:off x="1039727" y="1930881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Carnívoro</a:t>
            </a:r>
          </a:p>
        </p:txBody>
      </p:sp>
      <p:sp>
        <p:nvSpPr>
          <p:cNvPr id="18" name="Shape 210">
            <a:extLst>
              <a:ext uri="{FF2B5EF4-FFF2-40B4-BE49-F238E27FC236}">
                <a16:creationId xmlns:a16="http://schemas.microsoft.com/office/drawing/2014/main" id="{7AC5395C-B19D-0A44-A0E1-5BE4AB19003D}"/>
              </a:ext>
            </a:extLst>
          </p:cNvPr>
          <p:cNvSpPr/>
          <p:nvPr/>
        </p:nvSpPr>
        <p:spPr>
          <a:xfrm flipH="1">
            <a:off x="3325732" y="200670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7" name="Shape 210">
            <a:extLst>
              <a:ext uri="{FF2B5EF4-FFF2-40B4-BE49-F238E27FC236}">
                <a16:creationId xmlns:a16="http://schemas.microsoft.com/office/drawing/2014/main" id="{6DE5DF53-C752-3743-85A8-F162DB905EFB}"/>
              </a:ext>
            </a:extLst>
          </p:cNvPr>
          <p:cNvSpPr/>
          <p:nvPr/>
        </p:nvSpPr>
        <p:spPr>
          <a:xfrm>
            <a:off x="376295" y="352698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8" name="Shape 211" descr="Textfeld 23">
            <a:extLst>
              <a:ext uri="{FF2B5EF4-FFF2-40B4-BE49-F238E27FC236}">
                <a16:creationId xmlns:a16="http://schemas.microsoft.com/office/drawing/2014/main" id="{EAE2D874-14AC-C945-BA38-5424C9BDA78E}"/>
              </a:ext>
            </a:extLst>
          </p:cNvPr>
          <p:cNvSpPr/>
          <p:nvPr/>
        </p:nvSpPr>
        <p:spPr>
          <a:xfrm>
            <a:off x="413306" y="3563391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Productor</a:t>
            </a:r>
          </a:p>
        </p:txBody>
      </p:sp>
      <p:sp>
        <p:nvSpPr>
          <p:cNvPr id="29" name="Shape 210">
            <a:extLst>
              <a:ext uri="{FF2B5EF4-FFF2-40B4-BE49-F238E27FC236}">
                <a16:creationId xmlns:a16="http://schemas.microsoft.com/office/drawing/2014/main" id="{C19DD487-D59F-D640-BC17-98C24D7ADBE3}"/>
              </a:ext>
            </a:extLst>
          </p:cNvPr>
          <p:cNvSpPr/>
          <p:nvPr/>
        </p:nvSpPr>
        <p:spPr>
          <a:xfrm flipH="1">
            <a:off x="6917654" y="4007799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0" name="Shape 210">
            <a:extLst>
              <a:ext uri="{FF2B5EF4-FFF2-40B4-BE49-F238E27FC236}">
                <a16:creationId xmlns:a16="http://schemas.microsoft.com/office/drawing/2014/main" id="{721D0458-A30E-C740-8940-7C033987708D}"/>
              </a:ext>
            </a:extLst>
          </p:cNvPr>
          <p:cNvSpPr/>
          <p:nvPr/>
        </p:nvSpPr>
        <p:spPr>
          <a:xfrm flipH="1">
            <a:off x="2341064" y="4520808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2" name="Shape 210">
            <a:extLst>
              <a:ext uri="{FF2B5EF4-FFF2-40B4-BE49-F238E27FC236}">
                <a16:creationId xmlns:a16="http://schemas.microsoft.com/office/drawing/2014/main" id="{7373FFBA-1BBA-6D48-8AE4-FC627936F8B5}"/>
              </a:ext>
            </a:extLst>
          </p:cNvPr>
          <p:cNvSpPr/>
          <p:nvPr/>
        </p:nvSpPr>
        <p:spPr>
          <a:xfrm>
            <a:off x="4570580" y="5087531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3" name="Shape 211" descr="Textfeld 23">
            <a:extLst>
              <a:ext uri="{FF2B5EF4-FFF2-40B4-BE49-F238E27FC236}">
                <a16:creationId xmlns:a16="http://schemas.microsoft.com/office/drawing/2014/main" id="{18B90E83-EB34-C943-9D10-5FD33C2C4DFF}"/>
              </a:ext>
            </a:extLst>
          </p:cNvPr>
          <p:cNvSpPr/>
          <p:nvPr/>
        </p:nvSpPr>
        <p:spPr>
          <a:xfrm>
            <a:off x="4607591" y="5123936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Presa</a:t>
            </a:r>
          </a:p>
        </p:txBody>
      </p:sp>
      <p:sp>
        <p:nvSpPr>
          <p:cNvPr id="35" name="Shape 210">
            <a:extLst>
              <a:ext uri="{FF2B5EF4-FFF2-40B4-BE49-F238E27FC236}">
                <a16:creationId xmlns:a16="http://schemas.microsoft.com/office/drawing/2014/main" id="{F10F4088-A509-4542-97AF-402CD5784C8D}"/>
              </a:ext>
            </a:extLst>
          </p:cNvPr>
          <p:cNvSpPr/>
          <p:nvPr/>
        </p:nvSpPr>
        <p:spPr>
          <a:xfrm>
            <a:off x="4825834" y="3352243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6" name="Shape 211" descr="Textfeld 23">
            <a:extLst>
              <a:ext uri="{FF2B5EF4-FFF2-40B4-BE49-F238E27FC236}">
                <a16:creationId xmlns:a16="http://schemas.microsoft.com/office/drawing/2014/main" id="{C2C0E59F-623E-1845-BCE7-22CB65EDF7D7}"/>
              </a:ext>
            </a:extLst>
          </p:cNvPr>
          <p:cNvSpPr/>
          <p:nvPr/>
        </p:nvSpPr>
        <p:spPr>
          <a:xfrm>
            <a:off x="4862845" y="3388648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Cadena alimentaria</a:t>
            </a:r>
          </a:p>
        </p:txBody>
      </p:sp>
      <p:sp>
        <p:nvSpPr>
          <p:cNvPr id="37" name="Shape 210">
            <a:extLst>
              <a:ext uri="{FF2B5EF4-FFF2-40B4-BE49-F238E27FC236}">
                <a16:creationId xmlns:a16="http://schemas.microsoft.com/office/drawing/2014/main" id="{DAC8DE82-B018-8F4F-81AF-9D4AC401C20C}"/>
              </a:ext>
            </a:extLst>
          </p:cNvPr>
          <p:cNvSpPr/>
          <p:nvPr/>
        </p:nvSpPr>
        <p:spPr>
          <a:xfrm flipH="1">
            <a:off x="6338222" y="164391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8" name="Shape 211" descr="Textfeld 23">
            <a:extLst>
              <a:ext uri="{FF2B5EF4-FFF2-40B4-BE49-F238E27FC236}">
                <a16:creationId xmlns:a16="http://schemas.microsoft.com/office/drawing/2014/main" id="{38CD1D48-C717-FC46-86BD-9DEC01910B2D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Herbívoro</a:t>
            </a:r>
          </a:p>
        </p:txBody>
      </p:sp>
      <p:sp>
        <p:nvSpPr>
          <p:cNvPr id="39" name="Shape 211" descr="Textfeld 23">
            <a:extLst>
              <a:ext uri="{FF2B5EF4-FFF2-40B4-BE49-F238E27FC236}">
                <a16:creationId xmlns:a16="http://schemas.microsoft.com/office/drawing/2014/main" id="{2A515EDF-B3E4-9E43-A150-2FF169DB9BD2}"/>
              </a:ext>
            </a:extLst>
          </p:cNvPr>
          <p:cNvSpPr/>
          <p:nvPr/>
        </p:nvSpPr>
        <p:spPr>
          <a:xfrm>
            <a:off x="3362743" y="204310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Consumidor</a:t>
            </a:r>
          </a:p>
        </p:txBody>
      </p:sp>
      <p:sp>
        <p:nvSpPr>
          <p:cNvPr id="40" name="Shape 211" descr="Textfeld 23">
            <a:extLst>
              <a:ext uri="{FF2B5EF4-FFF2-40B4-BE49-F238E27FC236}">
                <a16:creationId xmlns:a16="http://schemas.microsoft.com/office/drawing/2014/main" id="{F9C062E5-3B4D-5543-B5DA-3FE1F24EDDA3}"/>
              </a:ext>
            </a:extLst>
          </p:cNvPr>
          <p:cNvSpPr/>
          <p:nvPr/>
        </p:nvSpPr>
        <p:spPr>
          <a:xfrm>
            <a:off x="6954665" y="4044204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Red alimentaria</a:t>
            </a:r>
          </a:p>
        </p:txBody>
      </p:sp>
      <p:sp>
        <p:nvSpPr>
          <p:cNvPr id="41" name="Shape 211" descr="Textfeld 23">
            <a:extLst>
              <a:ext uri="{FF2B5EF4-FFF2-40B4-BE49-F238E27FC236}">
                <a16:creationId xmlns:a16="http://schemas.microsoft.com/office/drawing/2014/main" id="{9A118D67-6A95-2D41-B2CA-E70DB8F4046D}"/>
              </a:ext>
            </a:extLst>
          </p:cNvPr>
          <p:cNvSpPr/>
          <p:nvPr/>
        </p:nvSpPr>
        <p:spPr>
          <a:xfrm>
            <a:off x="2378075" y="4557213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x-none" sz="1950">
                <a:solidFill>
                  <a:schemeClr val="bg2"/>
                </a:solidFill>
              </a:rPr>
              <a:t>Depredador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E7AD73-A369-3A45-9D99-E3CA95FA8ED4}"/>
              </a:ext>
            </a:extLst>
          </p:cNvPr>
          <p:cNvSpPr txBox="1"/>
          <p:nvPr/>
        </p:nvSpPr>
        <p:spPr>
          <a:xfrm>
            <a:off x="376295" y="1309703"/>
            <a:ext cx="318427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Términos clave</a:t>
            </a:r>
          </a:p>
        </p:txBody>
      </p:sp>
      <p:sp>
        <p:nvSpPr>
          <p:cNvPr id="44" name="Title 8">
            <a:extLst>
              <a:ext uri="{FF2B5EF4-FFF2-40B4-BE49-F238E27FC236}">
                <a16:creationId xmlns:a16="http://schemas.microsoft.com/office/drawing/2014/main" id="{BDF841A5-AD9D-6044-8B09-57360ACB6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6582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11" descr="Textfeld 23">
            <a:extLst>
              <a:ext uri="{FF2B5EF4-FFF2-40B4-BE49-F238E27FC236}">
                <a16:creationId xmlns:a16="http://schemas.microsoft.com/office/drawing/2014/main" id="{7C2D16C0-CF53-5446-BF8C-F240B8EB3650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D9B259-06C4-2C42-A7A6-58277934DDF6}"/>
              </a:ext>
            </a:extLst>
          </p:cNvPr>
          <p:cNvSpPr txBox="1"/>
          <p:nvPr/>
        </p:nvSpPr>
        <p:spPr>
          <a:xfrm>
            <a:off x="376294" y="1109089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Hacer una cadena alimentaria</a:t>
            </a: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1DD14F88-EC37-1A48-8B1F-49B7A180BCD1}"/>
              </a:ext>
            </a:extLst>
          </p:cNvPr>
          <p:cNvSpPr/>
          <p:nvPr/>
        </p:nvSpPr>
        <p:spPr>
          <a:xfrm>
            <a:off x="1042336" y="1693862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C5D6D9-94A0-BB4F-8643-9D9BBE11619F}"/>
              </a:ext>
            </a:extLst>
          </p:cNvPr>
          <p:cNvGrpSpPr/>
          <p:nvPr/>
        </p:nvGrpSpPr>
        <p:grpSpPr>
          <a:xfrm>
            <a:off x="1491969" y="3051650"/>
            <a:ext cx="1834180" cy="1810385"/>
            <a:chOff x="922472" y="1357788"/>
            <a:chExt cx="1834180" cy="1810385"/>
          </a:xfrm>
          <a:solidFill>
            <a:schemeClr val="accent1"/>
          </a:solidFill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22B689C-5B35-E547-A092-41FD927FFC13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470734C7-B810-F648-B6EF-76AFE902B82C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x-none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FD23F52-58B1-5244-9FB7-43C60B07305D}"/>
              </a:ext>
            </a:extLst>
          </p:cNvPr>
          <p:cNvGrpSpPr/>
          <p:nvPr/>
        </p:nvGrpSpPr>
        <p:grpSpPr>
          <a:xfrm>
            <a:off x="3737629" y="3051650"/>
            <a:ext cx="1866448" cy="1810385"/>
            <a:chOff x="3168132" y="1357788"/>
            <a:chExt cx="1866448" cy="1810385"/>
          </a:xfrm>
          <a:solidFill>
            <a:schemeClr val="accent1"/>
          </a:solidFill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73EBFC59-77FD-B849-BD61-A2831DB9D8BE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E48F1F5-DE61-BA40-A6AB-10623C3CBDE8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x-none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EC8793A-1B28-6A48-AFBC-219AEC2974B5}"/>
              </a:ext>
            </a:extLst>
          </p:cNvPr>
          <p:cNvGrpSpPr/>
          <p:nvPr/>
        </p:nvGrpSpPr>
        <p:grpSpPr>
          <a:xfrm>
            <a:off x="6015558" y="3051650"/>
            <a:ext cx="1861066" cy="1810385"/>
            <a:chOff x="5446061" y="1357788"/>
            <a:chExt cx="1861066" cy="1810385"/>
          </a:xfrm>
          <a:solidFill>
            <a:schemeClr val="accent1"/>
          </a:solidFill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560A71A7-64BD-7E42-87D2-E93CD9F904FB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ounded Rectangle 9">
              <a:extLst>
                <a:ext uri="{FF2B5EF4-FFF2-40B4-BE49-F238E27FC236}">
                  <a16:creationId xmlns:a16="http://schemas.microsoft.com/office/drawing/2014/main" id="{049EFEC4-D341-314E-9F4F-85083EEE5752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x-none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sp>
        <p:nvSpPr>
          <p:cNvPr id="27" name="Title 8">
            <a:extLst>
              <a:ext uri="{FF2B5EF4-FFF2-40B4-BE49-F238E27FC236}">
                <a16:creationId xmlns:a16="http://schemas.microsoft.com/office/drawing/2014/main" id="{60365958-6829-9949-ADC6-00FE9B585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06520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ight Arrow 45">
            <a:extLst>
              <a:ext uri="{FF2B5EF4-FFF2-40B4-BE49-F238E27FC236}">
                <a16:creationId xmlns:a16="http://schemas.microsoft.com/office/drawing/2014/main" id="{9C14A5DA-380C-CB4C-9363-72FE506E303A}"/>
              </a:ext>
            </a:extLst>
          </p:cNvPr>
          <p:cNvSpPr/>
          <p:nvPr/>
        </p:nvSpPr>
        <p:spPr>
          <a:xfrm>
            <a:off x="1042336" y="1693862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Shape 211" descr="Textfeld 23">
            <a:extLst>
              <a:ext uri="{FF2B5EF4-FFF2-40B4-BE49-F238E27FC236}">
                <a16:creationId xmlns:a16="http://schemas.microsoft.com/office/drawing/2014/main" id="{0ABB1D15-5057-9542-828F-F3D46FD7188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7C7B45F-3283-7744-A442-DA65648D5627}"/>
              </a:ext>
            </a:extLst>
          </p:cNvPr>
          <p:cNvGrpSpPr/>
          <p:nvPr/>
        </p:nvGrpSpPr>
        <p:grpSpPr>
          <a:xfrm>
            <a:off x="1347589" y="3051650"/>
            <a:ext cx="1834180" cy="1810385"/>
            <a:chOff x="922472" y="1357788"/>
            <a:chExt cx="1834180" cy="1810385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EEA9C209-2D0A-3740-B645-7BAB7FBF7C3F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ounded Rectangle 5">
              <a:extLst>
                <a:ext uri="{FF2B5EF4-FFF2-40B4-BE49-F238E27FC236}">
                  <a16:creationId xmlns:a16="http://schemas.microsoft.com/office/drawing/2014/main" id="{A4D2C72F-B772-6E41-A8CB-46515B6AE657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2722C21-23F5-E649-A1F0-B4328A94A19D}"/>
              </a:ext>
            </a:extLst>
          </p:cNvPr>
          <p:cNvGrpSpPr/>
          <p:nvPr/>
        </p:nvGrpSpPr>
        <p:grpSpPr>
          <a:xfrm>
            <a:off x="3593249" y="3051650"/>
            <a:ext cx="1866448" cy="1810385"/>
            <a:chOff x="3168132" y="1357788"/>
            <a:chExt cx="1866448" cy="1810385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324073F5-EC08-D44B-965D-14DA7E8C0ABB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ounded Rectangle 7">
              <a:extLst>
                <a:ext uri="{FF2B5EF4-FFF2-40B4-BE49-F238E27FC236}">
                  <a16:creationId xmlns:a16="http://schemas.microsoft.com/office/drawing/2014/main" id="{3248B2B2-0BBA-AD47-AF77-3C573588D27E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68D19A5-4758-E34F-AD39-D777F366DB79}"/>
              </a:ext>
            </a:extLst>
          </p:cNvPr>
          <p:cNvGrpSpPr/>
          <p:nvPr/>
        </p:nvGrpSpPr>
        <p:grpSpPr>
          <a:xfrm>
            <a:off x="5871178" y="3051650"/>
            <a:ext cx="1861066" cy="1810385"/>
            <a:chOff x="5446061" y="1357788"/>
            <a:chExt cx="1861066" cy="1810385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E526CF39-BA8E-F142-A8B0-750E306B190D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Rounded Rectangle 9">
              <a:extLst>
                <a:ext uri="{FF2B5EF4-FFF2-40B4-BE49-F238E27FC236}">
                  <a16:creationId xmlns:a16="http://schemas.microsoft.com/office/drawing/2014/main" id="{2CD8A03F-31CF-4E4A-A1C0-BAEC4E34DBFA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58" name="Title 8">
            <a:extLst>
              <a:ext uri="{FF2B5EF4-FFF2-40B4-BE49-F238E27FC236}">
                <a16:creationId xmlns:a16="http://schemas.microsoft.com/office/drawing/2014/main" id="{CC78CD4D-34FF-7140-AAB5-F1EF410E7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x-none">
                <a:cs typeface="Arial" charset="0"/>
              </a:rPr>
              <a:t>Lección 5: Cadenas alimentarias del coral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D9B259-06C4-2C42-A7A6-58277934DDF6}"/>
              </a:ext>
            </a:extLst>
          </p:cNvPr>
          <p:cNvSpPr txBox="1"/>
          <p:nvPr/>
        </p:nvSpPr>
        <p:spPr>
          <a:xfrm>
            <a:off x="376294" y="1109089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x-none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Hacer una cadena alimentaria</a:t>
            </a:r>
          </a:p>
        </p:txBody>
      </p:sp>
    </p:spTree>
    <p:extLst>
      <p:ext uri="{BB962C8B-B14F-4D97-AF65-F5344CB8AC3E}">
        <p14:creationId xmlns:p14="http://schemas.microsoft.com/office/powerpoint/2010/main" val="38532659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Encounter Edu 1">
      <a:dk1>
        <a:srgbClr val="FFFFFF"/>
      </a:dk1>
      <a:lt1>
        <a:srgbClr val="091932"/>
      </a:lt1>
      <a:dk2>
        <a:srgbClr val="EFF0EF"/>
      </a:dk2>
      <a:lt2>
        <a:srgbClr val="091932"/>
      </a:lt2>
      <a:accent1>
        <a:srgbClr val="6EBEAF"/>
      </a:accent1>
      <a:accent2>
        <a:srgbClr val="6BD0D4"/>
      </a:accent2>
      <a:accent3>
        <a:srgbClr val="F2D049"/>
      </a:accent3>
      <a:accent4>
        <a:srgbClr val="F05349"/>
      </a:accent4>
      <a:accent5>
        <a:srgbClr val="007CAF"/>
      </a:accent5>
      <a:accent6>
        <a:srgbClr val="03462A"/>
      </a:accent6>
      <a:hlink>
        <a:srgbClr val="005F89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D1D4"/>
        </a:solidFill>
        <a:ln w="12700" cap="flat">
          <a:noFill/>
          <a:miter lim="400000"/>
        </a:ln>
        <a:effectLst/>
      </a:spPr>
      <a:bodyPr wrap="square" lIns="25400" tIns="25400" rIns="25400" bIns="25400" numCol="1" anchor="ctr">
        <a:noAutofit/>
      </a:bodyPr>
      <a:lstStyle>
        <a:defPPr algn="ctr" defTabSz="292100">
          <a:defRPr sz="110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F0F0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8A2AB53EAF93438FD811965EF6E350" ma:contentTypeVersion="12" ma:contentTypeDescription="Create a new document." ma:contentTypeScope="" ma:versionID="64e4c6a1d02c77287c7c470d4e526373">
  <xsd:schema xmlns:xsd="http://www.w3.org/2001/XMLSchema" xmlns:xs="http://www.w3.org/2001/XMLSchema" xmlns:p="http://schemas.microsoft.com/office/2006/metadata/properties" xmlns:ns2="7dd0c2b8-7301-49b5-921e-ab84ec4c20a5" xmlns:ns3="8dd429a2-b850-4aa5-85c2-8487e2b197cf" targetNamespace="http://schemas.microsoft.com/office/2006/metadata/properties" ma:root="true" ma:fieldsID="fb188df91417151d7e1c7e0c08166507" ns2:_="" ns3:_="">
    <xsd:import namespace="7dd0c2b8-7301-49b5-921e-ab84ec4c20a5"/>
    <xsd:import namespace="8dd429a2-b850-4aa5-85c2-8487e2b197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0c2b8-7301-49b5-921e-ab84ec4c20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29a2-b850-4aa5-85c2-8487e2b197c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6D872B-38B8-4057-A4A0-372A08C726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416DEA-8D00-4E67-B557-7A1BF7CE3126}">
  <ds:schemaRefs>
    <ds:schemaRef ds:uri="http://purl.org/dc/terms/"/>
    <ds:schemaRef ds:uri="7dd0c2b8-7301-49b5-921e-ab84ec4c20a5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dd429a2-b850-4aa5-85c2-8487e2b197cf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2254658-6BAF-49D3-8FEF-D01F37783C9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1778</TotalTime>
  <Words>765</Words>
  <Application>Microsoft Office PowerPoint</Application>
  <PresentationFormat>On-screen Show (4:3)</PresentationFormat>
  <Paragraphs>112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Century Gothic Bold</vt:lpstr>
      <vt:lpstr>Helvetica Neue Medium</vt:lpstr>
      <vt:lpstr>Symbol</vt:lpstr>
      <vt:lpstr>Office Theme</vt:lpstr>
      <vt:lpstr>PowerPoint Presentation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  <vt:lpstr>Lección 5: Cadenas alimentarias del coral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 Culture</dc:creator>
  <cp:lastModifiedBy>Louise Cachot</cp:lastModifiedBy>
  <cp:revision>115</cp:revision>
  <cp:lastPrinted>2018-10-15T11:47:29Z</cp:lastPrinted>
  <dcterms:modified xsi:type="dcterms:W3CDTF">2020-03-26T15:08:28Z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0x0101006A8A2AB53EAF93438FD811965EF6E350</vt:lpwstr>
  </property>
</Properties>
</file>