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61" r:id="rId5"/>
    <p:sldId id="259" r:id="rId6"/>
    <p:sldId id="266" r:id="rId7"/>
    <p:sldId id="318" r:id="rId8"/>
    <p:sldId id="316" r:id="rId9"/>
    <p:sldId id="275" r:id="rId10"/>
    <p:sldId id="317" r:id="rId11"/>
    <p:sldId id="297" r:id="rId12"/>
    <p:sldId id="29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A0DC1-4B28-4A7D-BDE0-B5C26525D56D}" type="datetimeFigureOut">
              <a:rPr lang="en-GB" smtClean="0"/>
              <a:t>02/04/2020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D8783-8BF9-4D1E-AFCD-733747BE76C1}" type="slidenum">
              <a:rPr lang="en-GB" smtClean="0"/>
              <a:t>‹#›</a:t>
            </a:fld>
            <a:endParaRPr lang="en-GB"/>
          </a:p>
        </p:txBody>
      </p:sp>
    </p:spTree>
    <p:extLst>
      <p:ext uri="{BB962C8B-B14F-4D97-AF65-F5344CB8AC3E}">
        <p14:creationId xmlns:p14="http://schemas.microsoft.com/office/powerpoint/2010/main" val="56656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rgbClr val="FF0000"/>
                </a:solidFill>
              </a:rPr>
              <a:t>Starter activity- students complete the plankton card sort- match the plankton larvae with its adult form. This gets students thinking about the diversity of life on the rocky shore and the kinds of organisms we may find there. </a:t>
            </a:r>
            <a:r>
              <a:rPr lang="en-GB" b="1" baseline="0" dirty="0">
                <a:solidFill>
                  <a:srgbClr val="FF0000"/>
                </a:solidFill>
              </a:rPr>
              <a:t>See Plankton card sort PDF file and Plankton card sort answers PDF file. </a:t>
            </a:r>
            <a:endParaRPr lang="en-GB"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B8A9F-73CB-4346-8824-7DA8E25D8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34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49C90-5748-40D8-BE7A-3809DEC8C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32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Rocky shore are very diverse ecosystem with most species living on the rocky shore being marine species. Since it is much easier for a marine species to live in the ocean why are so many of them living on the rocky shore? </a:t>
            </a:r>
          </a:p>
          <a:p>
            <a:endParaRPr lang="en-GB" dirty="0"/>
          </a:p>
          <a:p>
            <a:r>
              <a:rPr lang="en-GB" dirty="0"/>
              <a:t>Discuss what it means to be marine.</a:t>
            </a:r>
            <a:r>
              <a:rPr lang="en-GB" baseline="0" dirty="0"/>
              <a:t> Need salt water for feeding (</a:t>
            </a:r>
            <a:r>
              <a:rPr lang="en-GB" baseline="0" dirty="0" err="1"/>
              <a:t>eg</a:t>
            </a:r>
            <a:r>
              <a:rPr lang="en-GB" baseline="0" dirty="0"/>
              <a:t>. Filter feeding), to extract oxygen for respiration, reproduction (release gametes for external fertilisation), competition (to exploit a new niche), predation. Adaptations to cope with different conditions. </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49C90-5748-40D8-BE7A-3809DEC8C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33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Answer: Highly productive </a:t>
            </a:r>
          </a:p>
          <a:p>
            <a:endParaRPr lang="en-GB" baseline="0" dirty="0"/>
          </a:p>
          <a:p>
            <a:r>
              <a:rPr lang="en-GB" dirty="0"/>
              <a:t>Student to Fill</a:t>
            </a:r>
            <a:r>
              <a:rPr lang="en-GB" baseline="0" dirty="0"/>
              <a:t> in flow diagram on handout. </a:t>
            </a:r>
          </a:p>
          <a:p>
            <a:endParaRPr lang="en-GB" baseline="0" dirty="0"/>
          </a:p>
          <a:p>
            <a:r>
              <a:rPr lang="en-GB" baseline="0" dirty="0"/>
              <a:t>Increased light compared to further out at sea due to shallow water. Increased Mineral ions rather than further out at sea Where do these come from? Washed down by rivers or brought in by tides. </a:t>
            </a:r>
          </a:p>
          <a:p>
            <a:endParaRPr lang="en-GB" baseline="0" dirty="0"/>
          </a:p>
          <a:p>
            <a:r>
              <a:rPr lang="en-GB" baseline="0" dirty="0"/>
              <a:t>Students to interpret the tide graphs and read the information on the abiotic and biotic factors on the rocky shore. Using this information answer the questions and fill in the HO.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49C90-5748-40D8-BE7A-3809DEC8C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00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Different abiotic and biotic factors will have bigger impacts on different parts of the shore. Some factors will have a larger impact in the upper shore, while others may have a greater influence in the lower or middle shore. </a:t>
            </a:r>
          </a:p>
          <a:p>
            <a:r>
              <a:rPr lang="en-GB" baseline="0" dirty="0"/>
              <a:t>Students brainstorm different abiotic and biotic conditions that will change with vertical height up the shore. Where will each factor be most of a problem?</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49C90-5748-40D8-BE7A-3809DEC8C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13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B8A9F-73CB-4346-8824-7DA8E25D8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3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349C90-5748-40D8-BE7A-3809DEC8C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59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were doing an experiment to investigate</a:t>
            </a:r>
            <a:r>
              <a:rPr lang="en-GB" baseline="0" dirty="0"/>
              <a:t> the effect of temperature on rate of enzyme controlled reaction what would you control? pH, substrate concentration, enzyme concentration, time etc. </a:t>
            </a:r>
          </a:p>
          <a:p>
            <a:endParaRPr lang="en-GB" baseline="0" dirty="0"/>
          </a:p>
          <a:p>
            <a:r>
              <a:rPr lang="en-GB" baseline="0" dirty="0"/>
              <a:t>So if we are looking at a rocky shore, what variables will we need to control here?</a:t>
            </a:r>
          </a:p>
          <a:p>
            <a:endParaRPr lang="en-GB" baseline="0" dirty="0"/>
          </a:p>
          <a:p>
            <a:r>
              <a:rPr lang="en-GB" baseline="0" dirty="0"/>
              <a:t>Hypothesis: species distribution and abundance changes with height on shore. </a:t>
            </a:r>
          </a:p>
          <a:p>
            <a:r>
              <a:rPr lang="en-GB" baseline="0" dirty="0"/>
              <a:t>IV: Height on shore</a:t>
            </a:r>
          </a:p>
          <a:p>
            <a:r>
              <a:rPr lang="en-GB" baseline="0" dirty="0"/>
              <a:t>DV: species distribution and abundance </a:t>
            </a:r>
          </a:p>
          <a:p>
            <a:r>
              <a:rPr lang="en-GB" baseline="0" dirty="0"/>
              <a:t>Sampling strategy: interrupted belt transect. (unless doing stratified!) </a:t>
            </a:r>
            <a:endParaRPr lang="en-GB" dirty="0"/>
          </a:p>
          <a:p>
            <a:endParaRPr lang="en-GB" dirty="0"/>
          </a:p>
          <a:p>
            <a:r>
              <a:rPr lang="en-GB" dirty="0"/>
              <a:t>What size quadrat?</a:t>
            </a:r>
            <a:r>
              <a:rPr lang="en-GB" baseline="0" dirty="0"/>
              <a:t> Needs to be appropriate for the scale of the organism being studied. Large enough to be representative of the range of species at each sample site.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B8A9F-73CB-4346-8824-7DA8E25D8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8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Microhabitat- e.g. in and out of a rockpool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AB8A9F-73CB-4346-8824-7DA8E25D86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04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CE539-D1A5-4EB0-AF8C-7B5F04358C74}"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346310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CE539-D1A5-4EB0-AF8C-7B5F04358C74}"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12392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CE539-D1A5-4EB0-AF8C-7B5F04358C74}"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30813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CE539-D1A5-4EB0-AF8C-7B5F04358C74}"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342755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CE539-D1A5-4EB0-AF8C-7B5F04358C74}"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159999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CE539-D1A5-4EB0-AF8C-7B5F04358C74}"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307761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CE539-D1A5-4EB0-AF8C-7B5F04358C74}"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60378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CE539-D1A5-4EB0-AF8C-7B5F04358C74}"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198282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CE539-D1A5-4EB0-AF8C-7B5F04358C74}"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258909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CE539-D1A5-4EB0-AF8C-7B5F04358C74}"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416265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DCE539-D1A5-4EB0-AF8C-7B5F04358C74}"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DAA03-C973-4F36-BCC7-E16392453D34}" type="slidenum">
              <a:rPr lang="en-GB" smtClean="0"/>
              <a:t>‹#›</a:t>
            </a:fld>
            <a:endParaRPr lang="en-GB"/>
          </a:p>
        </p:txBody>
      </p:sp>
    </p:spTree>
    <p:extLst>
      <p:ext uri="{BB962C8B-B14F-4D97-AF65-F5344CB8AC3E}">
        <p14:creationId xmlns:p14="http://schemas.microsoft.com/office/powerpoint/2010/main" val="103370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CE539-D1A5-4EB0-AF8C-7B5F04358C74}" type="datetimeFigureOut">
              <a:rPr lang="en-GB" smtClean="0"/>
              <a:t>02/04/2020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DAA03-C973-4F36-BCC7-E16392453D34}" type="slidenum">
              <a:rPr lang="en-GB" smtClean="0"/>
              <a:t>‹#›</a:t>
            </a:fld>
            <a:endParaRPr lang="en-GB"/>
          </a:p>
        </p:txBody>
      </p:sp>
    </p:spTree>
    <p:extLst>
      <p:ext uri="{BB962C8B-B14F-4D97-AF65-F5344CB8AC3E}">
        <p14:creationId xmlns:p14="http://schemas.microsoft.com/office/powerpoint/2010/main" val="831277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storymaps.arcgis.com/stories/a2ae3ecc7f60445ea96b89738a87af7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E2696B7-F3EC-448E-A87D-9DAEBB883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A462CC0-782A-4132-B6CD-C491CEA42D4B}"/>
              </a:ext>
            </a:extLst>
          </p:cNvPr>
          <p:cNvSpPr txBox="1"/>
          <p:nvPr/>
        </p:nvSpPr>
        <p:spPr>
          <a:xfrm>
            <a:off x="1391538" y="3905859"/>
            <a:ext cx="6673516"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white"/>
                </a:solidFill>
                <a:effectLst/>
                <a:uLnTx/>
                <a:uFillTx/>
                <a:latin typeface="FolksBlack" panose="02000603040000020004" pitchFamily="2" charset="0"/>
                <a:ea typeface="+mn-ea"/>
                <a:cs typeface="+mn-cs"/>
              </a:rPr>
              <a:t>Rocky Shore Ecology</a:t>
            </a:r>
          </a:p>
        </p:txBody>
      </p:sp>
      <p:pic>
        <p:nvPicPr>
          <p:cNvPr id="6" name="Picture 5" descr="fsc-logo.png"/>
          <p:cNvPicPr/>
          <p:nvPr/>
        </p:nvPicPr>
        <p:blipFill>
          <a:blip r:embed="rId4" cstate="print"/>
          <a:stretch>
            <a:fillRect/>
          </a:stretch>
        </p:blipFill>
        <p:spPr>
          <a:xfrm>
            <a:off x="7236823" y="223655"/>
            <a:ext cx="1473276" cy="677681"/>
          </a:xfrm>
          <a:prstGeom prst="rect">
            <a:avLst/>
          </a:prstGeom>
        </p:spPr>
      </p:pic>
    </p:spTree>
    <p:extLst>
      <p:ext uri="{BB962C8B-B14F-4D97-AF65-F5344CB8AC3E}">
        <p14:creationId xmlns:p14="http://schemas.microsoft.com/office/powerpoint/2010/main" val="24329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4050" y="228600"/>
            <a:ext cx="5905500" cy="10895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40" b="0" i="0" u="none" strike="noStrike" kern="1200" cap="none" spc="0" normalizeH="0" baseline="0" noProof="0" dirty="0">
                <a:ln>
                  <a:noFill/>
                </a:ln>
                <a:solidFill>
                  <a:prstClr val="black"/>
                </a:solidFill>
                <a:effectLst/>
                <a:uLnTx/>
                <a:uFillTx/>
                <a:latin typeface="Calibri" panose="020F0502020204030204"/>
                <a:ea typeface="+mn-ea"/>
                <a:cs typeface="+mn-cs"/>
              </a:rPr>
              <a:t>Introduction to Rocky shore Investigation</a:t>
            </a:r>
          </a:p>
        </p:txBody>
      </p:sp>
      <p:sp>
        <p:nvSpPr>
          <p:cNvPr id="6" name="Rectangle 5"/>
          <p:cNvSpPr/>
          <p:nvPr/>
        </p:nvSpPr>
        <p:spPr>
          <a:xfrm>
            <a:off x="413941" y="1743699"/>
            <a:ext cx="8316117" cy="532453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lesson: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This session will focus on the ecology of our rocky shores. As an island nation with one of the longest coastlines of any European nation, these are incredibly important habitats to us. Including our islands, we have nearly 20,000 miles of coastline in the UK, with much of this being rocky shore habitat.</a:t>
            </a:r>
            <a:endPar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Objectives: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Understand the environmental gradients present in the intertidal zone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Identify and classify some common species found in rocky shore habitat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Describe different adaptations that allow animals and algae to survive here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Experience a fieldwork session and observe key sampling techniques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Collect data on the abundance and distribution of species on the rocky shore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0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4114" y="2132211"/>
            <a:ext cx="5648053" cy="1671227"/>
          </a:xfrm>
          <a:prstGeom prst="rect">
            <a:avLst/>
          </a:prstGeom>
          <a:noFill/>
        </p:spPr>
        <p:txBody>
          <a:bodyPr vert="horz" wrap="square" rtlCol="0">
            <a:spAutoFit/>
          </a:bodyPr>
          <a:lstStyle/>
          <a:p>
            <a:pPr marL="308610" marR="0" lvl="0" indent="-3086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40" b="0" i="0" u="none" strike="noStrike" kern="1200" cap="none" spc="0" normalizeH="0" baseline="0" noProof="0" dirty="0">
                <a:ln>
                  <a:noFill/>
                </a:ln>
                <a:solidFill>
                  <a:srgbClr val="000000"/>
                </a:solidFill>
                <a:effectLst/>
                <a:uLnTx/>
                <a:uFillTx/>
                <a:latin typeface="Calibri - 36"/>
                <a:ea typeface="+mn-ea"/>
                <a:cs typeface="+mn-cs"/>
              </a:rPr>
              <a:t>Mainly marine species</a:t>
            </a:r>
          </a:p>
          <a:p>
            <a:pPr marL="308610" marR="0" lvl="0" indent="-3086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40" b="0" i="0" u="none" strike="noStrike" kern="1200" cap="none" spc="0" normalizeH="0" baseline="0" noProof="0" dirty="0">
                <a:ln>
                  <a:noFill/>
                </a:ln>
                <a:solidFill>
                  <a:srgbClr val="000000"/>
                </a:solidFill>
                <a:effectLst/>
                <a:uLnTx/>
                <a:uFillTx/>
                <a:latin typeface="Calibri - 36"/>
                <a:ea typeface="+mn-ea"/>
                <a:cs typeface="+mn-cs"/>
              </a:rPr>
              <a:t>Very diverse ecosystems</a:t>
            </a:r>
          </a:p>
          <a:p>
            <a:pPr marL="308610" marR="0" lvl="0" indent="-3086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90" b="0" i="0" u="none" strike="noStrike" kern="1200" cap="none" spc="0" normalizeH="0" baseline="0" noProof="0" dirty="0">
              <a:ln>
                <a:noFill/>
              </a:ln>
              <a:solidFill>
                <a:srgbClr val="000000"/>
              </a:solidFill>
              <a:effectLst/>
              <a:uLnTx/>
              <a:uFillTx/>
              <a:latin typeface="Calibri - 36"/>
              <a:ea typeface="+mn-ea"/>
              <a:cs typeface="+mn-cs"/>
            </a:endParaRPr>
          </a:p>
          <a:p>
            <a:pPr marL="308610" marR="0" lvl="0" indent="-3086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90" b="0" i="0" u="none" strike="noStrike" kern="1200" cap="none" spc="0" normalizeH="0" baseline="0" noProof="0" dirty="0">
              <a:ln>
                <a:noFill/>
              </a:ln>
              <a:solidFill>
                <a:srgbClr val="000000"/>
              </a:solidFill>
              <a:effectLst/>
              <a:uLnTx/>
              <a:uFillTx/>
              <a:latin typeface="Calibri - 36"/>
              <a:ea typeface="+mn-ea"/>
              <a:cs typeface="+mn-cs"/>
            </a:endParaRPr>
          </a:p>
        </p:txBody>
      </p:sp>
      <p:sp>
        <p:nvSpPr>
          <p:cNvPr id="5" name="TextBox 4"/>
          <p:cNvSpPr txBox="1"/>
          <p:nvPr/>
        </p:nvSpPr>
        <p:spPr>
          <a:xfrm>
            <a:off x="265611" y="3454511"/>
            <a:ext cx="8572500" cy="978729"/>
          </a:xfrm>
          <a:prstGeom prst="rect">
            <a:avLst/>
          </a:prstGeom>
          <a:noFill/>
        </p:spPr>
        <p:txBody>
          <a:bodyPr vert="horz"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80" b="0" i="0" u="none" strike="noStrike" kern="1200" cap="none" spc="0" normalizeH="0" baseline="0" noProof="0" dirty="0">
                <a:ln>
                  <a:noFill/>
                </a:ln>
                <a:solidFill>
                  <a:srgbClr val="000000"/>
                </a:solidFill>
                <a:effectLst/>
                <a:uLnTx/>
                <a:uFillTx/>
                <a:latin typeface="Calibri - 36"/>
                <a:ea typeface="+mn-ea"/>
                <a:cs typeface="+mn-cs"/>
              </a:rPr>
              <a:t>So why do so many marine species live on the rocky shore rather than further out and deeper down?</a:t>
            </a:r>
          </a:p>
        </p:txBody>
      </p:sp>
      <p:sp>
        <p:nvSpPr>
          <p:cNvPr id="2" name="TextBox 1"/>
          <p:cNvSpPr txBox="1"/>
          <p:nvPr/>
        </p:nvSpPr>
        <p:spPr>
          <a:xfrm>
            <a:off x="1894114" y="161654"/>
            <a:ext cx="5995103" cy="7571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20" b="0" i="0" u="none" strike="noStrike" kern="1200" cap="none" spc="0" normalizeH="0" baseline="0" noProof="0" dirty="0">
                <a:ln>
                  <a:noFill/>
                </a:ln>
                <a:solidFill>
                  <a:prstClr val="black"/>
                </a:solidFill>
                <a:effectLst/>
                <a:uLnTx/>
                <a:uFillTx/>
                <a:latin typeface="Calibri" panose="020F0502020204030204"/>
                <a:ea typeface="+mn-ea"/>
                <a:cs typeface="+mn-cs"/>
              </a:rPr>
              <a:t>Rocky Shore Ecosystems…</a:t>
            </a:r>
          </a:p>
        </p:txBody>
      </p:sp>
    </p:spTree>
    <p:extLst>
      <p:ext uri="{BB962C8B-B14F-4D97-AF65-F5344CB8AC3E}">
        <p14:creationId xmlns:p14="http://schemas.microsoft.com/office/powerpoint/2010/main" val="168009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957" y="1527233"/>
            <a:ext cx="7326086" cy="1228028"/>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Calibri - 36"/>
                <a:ea typeface="+mn-ea"/>
                <a:cs typeface="+mn-cs"/>
              </a:rPr>
              <a:t>Rocky shores are highly productive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90" b="0" i="0" u="none" strike="noStrike" kern="1200" cap="none" spc="0" normalizeH="0" baseline="0" noProof="0" dirty="0">
              <a:ln>
                <a:noFill/>
              </a:ln>
              <a:solidFill>
                <a:srgbClr val="000000"/>
              </a:solidFill>
              <a:effectLst/>
              <a:uLnTx/>
              <a:uFillTx/>
              <a:latin typeface="Calibri - 36"/>
              <a:ea typeface="+mn-ea"/>
              <a:cs typeface="+mn-cs"/>
            </a:endParaRPr>
          </a:p>
          <a:p>
            <a:pPr marL="308610" marR="0" lvl="0" indent="-3086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90" b="0" i="0" u="none" strike="noStrike" kern="1200" cap="none" spc="0" normalizeH="0" baseline="0" noProof="0" dirty="0">
              <a:ln>
                <a:noFill/>
              </a:ln>
              <a:solidFill>
                <a:srgbClr val="000000"/>
              </a:solidFill>
              <a:effectLst/>
              <a:uLnTx/>
              <a:uFillTx/>
              <a:latin typeface="Calibri - 36"/>
              <a:ea typeface="+mn-ea"/>
              <a:cs typeface="+mn-cs"/>
            </a:endParaRPr>
          </a:p>
        </p:txBody>
      </p:sp>
      <p:sp>
        <p:nvSpPr>
          <p:cNvPr id="2" name="TextBox 1"/>
          <p:cNvSpPr txBox="1"/>
          <p:nvPr/>
        </p:nvSpPr>
        <p:spPr>
          <a:xfrm>
            <a:off x="1894114" y="161654"/>
            <a:ext cx="5995103" cy="7571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20" b="0" i="0" u="none" strike="noStrike" kern="1200" cap="none" spc="0" normalizeH="0" baseline="0" noProof="0" dirty="0">
                <a:ln>
                  <a:noFill/>
                </a:ln>
                <a:solidFill>
                  <a:prstClr val="black"/>
                </a:solidFill>
                <a:effectLst/>
                <a:uLnTx/>
                <a:uFillTx/>
                <a:latin typeface="Calibri" panose="020F0502020204030204"/>
                <a:ea typeface="+mn-ea"/>
                <a:cs typeface="+mn-cs"/>
              </a:rPr>
              <a:t>Rocky Shore Ecosystems…</a:t>
            </a:r>
          </a:p>
        </p:txBody>
      </p:sp>
      <p:sp>
        <p:nvSpPr>
          <p:cNvPr id="3" name="Rectangle: Rounded Corners 2">
            <a:extLst>
              <a:ext uri="{FF2B5EF4-FFF2-40B4-BE49-F238E27FC236}">
                <a16:creationId xmlns:a16="http://schemas.microsoft.com/office/drawing/2014/main" id="{37E34B01-3B09-4219-A5E4-571B2A90A5F1}"/>
              </a:ext>
            </a:extLst>
          </p:cNvPr>
          <p:cNvSpPr/>
          <p:nvPr/>
        </p:nvSpPr>
        <p:spPr>
          <a:xfrm>
            <a:off x="438149" y="2180508"/>
            <a:ext cx="2133600" cy="2266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45C3518A-A2E0-490F-B1FE-4ECD8E309629}"/>
              </a:ext>
            </a:extLst>
          </p:cNvPr>
          <p:cNvSpPr/>
          <p:nvPr/>
        </p:nvSpPr>
        <p:spPr>
          <a:xfrm>
            <a:off x="3249385" y="2306323"/>
            <a:ext cx="2133600" cy="1059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C9A6232-F5D7-4063-8DF1-50271EB6C5D0}"/>
              </a:ext>
            </a:extLst>
          </p:cNvPr>
          <p:cNvSpPr/>
          <p:nvPr/>
        </p:nvSpPr>
        <p:spPr>
          <a:xfrm>
            <a:off x="6101443" y="2345125"/>
            <a:ext cx="2133600" cy="1059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A5671B6-A4D2-4C9B-88B3-F2554517B9E4}"/>
              </a:ext>
            </a:extLst>
          </p:cNvPr>
          <p:cNvSpPr txBox="1"/>
          <p:nvPr/>
        </p:nvSpPr>
        <p:spPr>
          <a:xfrm>
            <a:off x="487841" y="2436820"/>
            <a:ext cx="2133599"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Increased light due to shallow water.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Increased mineral ions washed down by rivers or brought in by tides</a:t>
            </a:r>
          </a:p>
        </p:txBody>
      </p:sp>
      <p:sp>
        <p:nvSpPr>
          <p:cNvPr id="9" name="TextBox 8">
            <a:extLst>
              <a:ext uri="{FF2B5EF4-FFF2-40B4-BE49-F238E27FC236}">
                <a16:creationId xmlns:a16="http://schemas.microsoft.com/office/drawing/2014/main" id="{58C0D445-6FB5-4EBE-BA47-DA1B45C163C6}"/>
              </a:ext>
            </a:extLst>
          </p:cNvPr>
          <p:cNvSpPr txBox="1"/>
          <p:nvPr/>
        </p:nvSpPr>
        <p:spPr>
          <a:xfrm>
            <a:off x="3541282" y="2531905"/>
            <a:ext cx="1752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Increased photosynthesis</a:t>
            </a:r>
          </a:p>
        </p:txBody>
      </p:sp>
      <p:sp>
        <p:nvSpPr>
          <p:cNvPr id="10" name="TextBox 9">
            <a:extLst>
              <a:ext uri="{FF2B5EF4-FFF2-40B4-BE49-F238E27FC236}">
                <a16:creationId xmlns:a16="http://schemas.microsoft.com/office/drawing/2014/main" id="{EC2E8154-34D5-444E-9744-35F50C0CEAFB}"/>
              </a:ext>
            </a:extLst>
          </p:cNvPr>
          <p:cNvSpPr txBox="1"/>
          <p:nvPr/>
        </p:nvSpPr>
        <p:spPr>
          <a:xfrm>
            <a:off x="6414509" y="2498243"/>
            <a:ext cx="150746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Increased Production</a:t>
            </a:r>
          </a:p>
        </p:txBody>
      </p:sp>
      <p:cxnSp>
        <p:nvCxnSpPr>
          <p:cNvPr id="12" name="Straight Arrow Connector 11">
            <a:extLst>
              <a:ext uri="{FF2B5EF4-FFF2-40B4-BE49-F238E27FC236}">
                <a16:creationId xmlns:a16="http://schemas.microsoft.com/office/drawing/2014/main" id="{1574198E-5104-4FE0-AA5A-DC53B8B6DC94}"/>
              </a:ext>
            </a:extLst>
          </p:cNvPr>
          <p:cNvCxnSpPr>
            <a:cxnSpLocks/>
          </p:cNvCxnSpPr>
          <p:nvPr/>
        </p:nvCxnSpPr>
        <p:spPr>
          <a:xfrm>
            <a:off x="2571749" y="2874806"/>
            <a:ext cx="69804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E2950E-77C8-4DB6-8DEA-C61E9CD97062}"/>
              </a:ext>
            </a:extLst>
          </p:cNvPr>
          <p:cNvCxnSpPr>
            <a:cxnSpLocks/>
          </p:cNvCxnSpPr>
          <p:nvPr/>
        </p:nvCxnSpPr>
        <p:spPr>
          <a:xfrm>
            <a:off x="5403397" y="2821408"/>
            <a:ext cx="69804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D9FB38E0-53CD-47D1-B92C-79C5C17F76C8}"/>
              </a:ext>
            </a:extLst>
          </p:cNvPr>
          <p:cNvSpPr/>
          <p:nvPr/>
        </p:nvSpPr>
        <p:spPr>
          <a:xfrm>
            <a:off x="2791489" y="3845501"/>
            <a:ext cx="6076063" cy="21891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082DDDF-CF71-4EC5-82DE-87DEB393CD14}"/>
              </a:ext>
            </a:extLst>
          </p:cNvPr>
          <p:cNvSpPr txBox="1"/>
          <p:nvPr/>
        </p:nvSpPr>
        <p:spPr>
          <a:xfrm>
            <a:off x="3105150" y="4062896"/>
            <a:ext cx="5613549"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 there are clear advantages to living on the rocky shore.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However, the organisms living there have to cope with a number of challenges relating to tides.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Interpret the tidal graphs on the handout to find out more about tides and how they effect the organisms living on the rocky shore. </a:t>
            </a:r>
          </a:p>
        </p:txBody>
      </p:sp>
    </p:spTree>
    <p:extLst>
      <p:ext uri="{BB962C8B-B14F-4D97-AF65-F5344CB8AC3E}">
        <p14:creationId xmlns:p14="http://schemas.microsoft.com/office/powerpoint/2010/main" val="66813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375321" y="5032869"/>
            <a:ext cx="1988821" cy="160021"/>
          </a:xfrm>
          <a:custGeom>
            <a:avLst/>
            <a:gdLst/>
            <a:ahLst/>
            <a:cxnLst/>
            <a:rect l="0" t="0" r="0" b="0"/>
            <a:pathLst>
              <a:path w="2209801" h="177801">
                <a:moveTo>
                  <a:pt x="0" y="25400"/>
                </a:moveTo>
                <a:lnTo>
                  <a:pt x="21590" y="17780"/>
                </a:lnTo>
                <a:lnTo>
                  <a:pt x="62230" y="13970"/>
                </a:lnTo>
                <a:lnTo>
                  <a:pt x="91440" y="10160"/>
                </a:lnTo>
                <a:lnTo>
                  <a:pt x="120650" y="3810"/>
                </a:lnTo>
                <a:lnTo>
                  <a:pt x="189230" y="0"/>
                </a:lnTo>
                <a:lnTo>
                  <a:pt x="278130" y="0"/>
                </a:lnTo>
                <a:lnTo>
                  <a:pt x="421640" y="0"/>
                </a:lnTo>
                <a:lnTo>
                  <a:pt x="453390" y="3810"/>
                </a:lnTo>
                <a:lnTo>
                  <a:pt x="468630" y="6350"/>
                </a:lnTo>
                <a:lnTo>
                  <a:pt x="482600" y="10160"/>
                </a:lnTo>
                <a:lnTo>
                  <a:pt x="496570" y="12700"/>
                </a:lnTo>
                <a:lnTo>
                  <a:pt x="524510" y="21590"/>
                </a:lnTo>
                <a:lnTo>
                  <a:pt x="618490" y="50800"/>
                </a:lnTo>
                <a:lnTo>
                  <a:pt x="632460" y="54610"/>
                </a:lnTo>
                <a:lnTo>
                  <a:pt x="645160" y="60960"/>
                </a:lnTo>
                <a:lnTo>
                  <a:pt x="655320" y="67310"/>
                </a:lnTo>
                <a:lnTo>
                  <a:pt x="666750" y="73660"/>
                </a:lnTo>
                <a:lnTo>
                  <a:pt x="679450" y="80010"/>
                </a:lnTo>
                <a:lnTo>
                  <a:pt x="708660" y="85090"/>
                </a:lnTo>
                <a:lnTo>
                  <a:pt x="723900" y="87630"/>
                </a:lnTo>
                <a:lnTo>
                  <a:pt x="737870" y="90170"/>
                </a:lnTo>
                <a:lnTo>
                  <a:pt x="751840" y="93980"/>
                </a:lnTo>
                <a:lnTo>
                  <a:pt x="779780" y="102870"/>
                </a:lnTo>
                <a:lnTo>
                  <a:pt x="848360" y="123190"/>
                </a:lnTo>
                <a:lnTo>
                  <a:pt x="915670" y="143510"/>
                </a:lnTo>
                <a:lnTo>
                  <a:pt x="946150" y="148590"/>
                </a:lnTo>
                <a:lnTo>
                  <a:pt x="963930" y="149860"/>
                </a:lnTo>
                <a:lnTo>
                  <a:pt x="977900" y="153670"/>
                </a:lnTo>
                <a:lnTo>
                  <a:pt x="990600" y="158750"/>
                </a:lnTo>
                <a:lnTo>
                  <a:pt x="1000760" y="165100"/>
                </a:lnTo>
                <a:lnTo>
                  <a:pt x="1014730" y="168910"/>
                </a:lnTo>
                <a:lnTo>
                  <a:pt x="1045210" y="173990"/>
                </a:lnTo>
                <a:lnTo>
                  <a:pt x="1113790" y="177800"/>
                </a:lnTo>
                <a:lnTo>
                  <a:pt x="1257300" y="177800"/>
                </a:lnTo>
                <a:lnTo>
                  <a:pt x="1527810" y="177800"/>
                </a:lnTo>
                <a:lnTo>
                  <a:pt x="1558290" y="173990"/>
                </a:lnTo>
                <a:lnTo>
                  <a:pt x="1573530" y="171450"/>
                </a:lnTo>
                <a:lnTo>
                  <a:pt x="1587500" y="167640"/>
                </a:lnTo>
                <a:lnTo>
                  <a:pt x="1601470" y="163830"/>
                </a:lnTo>
                <a:lnTo>
                  <a:pt x="1615440" y="161290"/>
                </a:lnTo>
                <a:lnTo>
                  <a:pt x="1663700" y="154940"/>
                </a:lnTo>
                <a:lnTo>
                  <a:pt x="1695450" y="149860"/>
                </a:lnTo>
                <a:lnTo>
                  <a:pt x="1708150" y="146050"/>
                </a:lnTo>
                <a:lnTo>
                  <a:pt x="1722120" y="143510"/>
                </a:lnTo>
                <a:lnTo>
                  <a:pt x="1750060" y="134620"/>
                </a:lnTo>
                <a:lnTo>
                  <a:pt x="1781810" y="130810"/>
                </a:lnTo>
                <a:lnTo>
                  <a:pt x="1814830" y="127000"/>
                </a:lnTo>
                <a:lnTo>
                  <a:pt x="1830070" y="124460"/>
                </a:lnTo>
                <a:lnTo>
                  <a:pt x="1844040" y="121920"/>
                </a:lnTo>
                <a:lnTo>
                  <a:pt x="1858010" y="118110"/>
                </a:lnTo>
                <a:lnTo>
                  <a:pt x="1884680" y="109220"/>
                </a:lnTo>
                <a:lnTo>
                  <a:pt x="1953260" y="88900"/>
                </a:lnTo>
                <a:lnTo>
                  <a:pt x="1967230" y="85090"/>
                </a:lnTo>
                <a:lnTo>
                  <a:pt x="1997710" y="80010"/>
                </a:lnTo>
                <a:lnTo>
                  <a:pt x="2066290" y="77470"/>
                </a:lnTo>
                <a:lnTo>
                  <a:pt x="2119630" y="76200"/>
                </a:lnTo>
                <a:lnTo>
                  <a:pt x="2152650" y="80010"/>
                </a:lnTo>
                <a:lnTo>
                  <a:pt x="2209800" y="88900"/>
                </a:lnTo>
              </a:path>
            </a:pathLst>
          </a:custGeom>
          <a:ln w="35814"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2"/>
          <p:cNvSpPr/>
          <p:nvPr/>
        </p:nvSpPr>
        <p:spPr>
          <a:xfrm>
            <a:off x="46405" y="2042781"/>
            <a:ext cx="7311772" cy="3007234"/>
          </a:xfrm>
          <a:custGeom>
            <a:avLst/>
            <a:gdLst/>
            <a:ahLst/>
            <a:cxnLst/>
            <a:rect l="0" t="0" r="0" b="0"/>
            <a:pathLst>
              <a:path w="8124191" h="3341371">
                <a:moveTo>
                  <a:pt x="0" y="0"/>
                </a:moveTo>
                <a:lnTo>
                  <a:pt x="121920" y="1270"/>
                </a:lnTo>
                <a:lnTo>
                  <a:pt x="147320" y="2540"/>
                </a:lnTo>
                <a:lnTo>
                  <a:pt x="167640" y="7620"/>
                </a:lnTo>
                <a:lnTo>
                  <a:pt x="186690" y="12700"/>
                </a:lnTo>
                <a:lnTo>
                  <a:pt x="207010" y="17780"/>
                </a:lnTo>
                <a:lnTo>
                  <a:pt x="215900" y="20320"/>
                </a:lnTo>
                <a:lnTo>
                  <a:pt x="236220" y="31750"/>
                </a:lnTo>
                <a:lnTo>
                  <a:pt x="255270" y="38100"/>
                </a:lnTo>
                <a:lnTo>
                  <a:pt x="262890" y="40640"/>
                </a:lnTo>
                <a:lnTo>
                  <a:pt x="294640" y="60960"/>
                </a:lnTo>
                <a:lnTo>
                  <a:pt x="299720" y="66040"/>
                </a:lnTo>
                <a:lnTo>
                  <a:pt x="304800" y="77470"/>
                </a:lnTo>
                <a:lnTo>
                  <a:pt x="311150" y="124460"/>
                </a:lnTo>
                <a:lnTo>
                  <a:pt x="340360" y="153670"/>
                </a:lnTo>
                <a:lnTo>
                  <a:pt x="367030" y="168910"/>
                </a:lnTo>
                <a:lnTo>
                  <a:pt x="373380" y="172720"/>
                </a:lnTo>
                <a:lnTo>
                  <a:pt x="386080" y="181610"/>
                </a:lnTo>
                <a:lnTo>
                  <a:pt x="403860" y="200660"/>
                </a:lnTo>
                <a:lnTo>
                  <a:pt x="447040" y="300990"/>
                </a:lnTo>
                <a:lnTo>
                  <a:pt x="453390" y="312420"/>
                </a:lnTo>
                <a:lnTo>
                  <a:pt x="459740" y="350520"/>
                </a:lnTo>
                <a:lnTo>
                  <a:pt x="469900" y="360680"/>
                </a:lnTo>
                <a:lnTo>
                  <a:pt x="501650" y="382270"/>
                </a:lnTo>
                <a:lnTo>
                  <a:pt x="510540" y="391160"/>
                </a:lnTo>
                <a:lnTo>
                  <a:pt x="524510" y="398780"/>
                </a:lnTo>
                <a:lnTo>
                  <a:pt x="542290" y="405130"/>
                </a:lnTo>
                <a:lnTo>
                  <a:pt x="552450" y="407670"/>
                </a:lnTo>
                <a:lnTo>
                  <a:pt x="560070" y="410210"/>
                </a:lnTo>
                <a:lnTo>
                  <a:pt x="598170" y="435610"/>
                </a:lnTo>
                <a:lnTo>
                  <a:pt x="608330" y="444500"/>
                </a:lnTo>
                <a:lnTo>
                  <a:pt x="613410" y="455930"/>
                </a:lnTo>
                <a:lnTo>
                  <a:pt x="619760" y="474980"/>
                </a:lnTo>
                <a:lnTo>
                  <a:pt x="624840" y="486410"/>
                </a:lnTo>
                <a:lnTo>
                  <a:pt x="627380" y="499110"/>
                </a:lnTo>
                <a:lnTo>
                  <a:pt x="631190" y="504190"/>
                </a:lnTo>
                <a:lnTo>
                  <a:pt x="641350" y="514350"/>
                </a:lnTo>
                <a:lnTo>
                  <a:pt x="660400" y="525780"/>
                </a:lnTo>
                <a:lnTo>
                  <a:pt x="679450" y="532130"/>
                </a:lnTo>
                <a:lnTo>
                  <a:pt x="698500" y="537210"/>
                </a:lnTo>
                <a:lnTo>
                  <a:pt x="715010" y="543560"/>
                </a:lnTo>
                <a:lnTo>
                  <a:pt x="727710" y="551180"/>
                </a:lnTo>
                <a:lnTo>
                  <a:pt x="746760" y="570230"/>
                </a:lnTo>
                <a:lnTo>
                  <a:pt x="787400" y="628650"/>
                </a:lnTo>
                <a:lnTo>
                  <a:pt x="806450" y="643890"/>
                </a:lnTo>
                <a:lnTo>
                  <a:pt x="821690" y="652780"/>
                </a:lnTo>
                <a:lnTo>
                  <a:pt x="839470" y="657860"/>
                </a:lnTo>
                <a:lnTo>
                  <a:pt x="858520" y="662940"/>
                </a:lnTo>
                <a:lnTo>
                  <a:pt x="916940" y="681990"/>
                </a:lnTo>
                <a:lnTo>
                  <a:pt x="948690" y="689610"/>
                </a:lnTo>
                <a:lnTo>
                  <a:pt x="977900" y="698500"/>
                </a:lnTo>
                <a:lnTo>
                  <a:pt x="1040130" y="708660"/>
                </a:lnTo>
                <a:lnTo>
                  <a:pt x="1049020" y="712470"/>
                </a:lnTo>
                <a:lnTo>
                  <a:pt x="1062990" y="720090"/>
                </a:lnTo>
                <a:lnTo>
                  <a:pt x="1078230" y="734060"/>
                </a:lnTo>
                <a:lnTo>
                  <a:pt x="1084580" y="753110"/>
                </a:lnTo>
                <a:lnTo>
                  <a:pt x="1087120" y="773430"/>
                </a:lnTo>
                <a:lnTo>
                  <a:pt x="1088390" y="778510"/>
                </a:lnTo>
                <a:lnTo>
                  <a:pt x="1118870" y="807720"/>
                </a:lnTo>
                <a:lnTo>
                  <a:pt x="1141730" y="825500"/>
                </a:lnTo>
                <a:lnTo>
                  <a:pt x="1151890" y="834390"/>
                </a:lnTo>
                <a:lnTo>
                  <a:pt x="1187450" y="853440"/>
                </a:lnTo>
                <a:lnTo>
                  <a:pt x="1261110" y="889000"/>
                </a:lnTo>
                <a:lnTo>
                  <a:pt x="1271270" y="897890"/>
                </a:lnTo>
                <a:lnTo>
                  <a:pt x="1303020" y="933450"/>
                </a:lnTo>
                <a:lnTo>
                  <a:pt x="1324610" y="949960"/>
                </a:lnTo>
                <a:lnTo>
                  <a:pt x="1342390" y="958850"/>
                </a:lnTo>
                <a:lnTo>
                  <a:pt x="1483360" y="1017270"/>
                </a:lnTo>
                <a:lnTo>
                  <a:pt x="1494790" y="1026160"/>
                </a:lnTo>
                <a:lnTo>
                  <a:pt x="1506220" y="1035050"/>
                </a:lnTo>
                <a:lnTo>
                  <a:pt x="1541780" y="1056640"/>
                </a:lnTo>
                <a:lnTo>
                  <a:pt x="1559560" y="1064260"/>
                </a:lnTo>
                <a:lnTo>
                  <a:pt x="1602740" y="1073150"/>
                </a:lnTo>
                <a:lnTo>
                  <a:pt x="1637030" y="1078230"/>
                </a:lnTo>
                <a:lnTo>
                  <a:pt x="1644650" y="1082040"/>
                </a:lnTo>
                <a:lnTo>
                  <a:pt x="1724660" y="1132840"/>
                </a:lnTo>
                <a:lnTo>
                  <a:pt x="1742440" y="1137920"/>
                </a:lnTo>
                <a:lnTo>
                  <a:pt x="1799590" y="1153160"/>
                </a:lnTo>
                <a:lnTo>
                  <a:pt x="1845310" y="1159510"/>
                </a:lnTo>
                <a:lnTo>
                  <a:pt x="1868170" y="1165860"/>
                </a:lnTo>
                <a:lnTo>
                  <a:pt x="1874520" y="1169670"/>
                </a:lnTo>
                <a:lnTo>
                  <a:pt x="1908810" y="1196340"/>
                </a:lnTo>
                <a:lnTo>
                  <a:pt x="1932940" y="1226820"/>
                </a:lnTo>
                <a:lnTo>
                  <a:pt x="1985010" y="1294130"/>
                </a:lnTo>
                <a:lnTo>
                  <a:pt x="1996440" y="1327150"/>
                </a:lnTo>
                <a:lnTo>
                  <a:pt x="2006600" y="1338580"/>
                </a:lnTo>
                <a:lnTo>
                  <a:pt x="2012950" y="1342390"/>
                </a:lnTo>
                <a:lnTo>
                  <a:pt x="2030730" y="1351280"/>
                </a:lnTo>
                <a:lnTo>
                  <a:pt x="2075180" y="1369060"/>
                </a:lnTo>
                <a:lnTo>
                  <a:pt x="2118360" y="1377950"/>
                </a:lnTo>
                <a:lnTo>
                  <a:pt x="2151380" y="1384300"/>
                </a:lnTo>
                <a:lnTo>
                  <a:pt x="2181860" y="1394460"/>
                </a:lnTo>
                <a:lnTo>
                  <a:pt x="2190750" y="1397000"/>
                </a:lnTo>
                <a:lnTo>
                  <a:pt x="2204720" y="1405890"/>
                </a:lnTo>
                <a:lnTo>
                  <a:pt x="2214880" y="1414780"/>
                </a:lnTo>
                <a:lnTo>
                  <a:pt x="2228850" y="1423670"/>
                </a:lnTo>
                <a:lnTo>
                  <a:pt x="2293620" y="1447800"/>
                </a:lnTo>
                <a:lnTo>
                  <a:pt x="2369820" y="1469390"/>
                </a:lnTo>
                <a:lnTo>
                  <a:pt x="2446020" y="1482090"/>
                </a:lnTo>
                <a:lnTo>
                  <a:pt x="2465070" y="1488440"/>
                </a:lnTo>
                <a:lnTo>
                  <a:pt x="2472690" y="1492250"/>
                </a:lnTo>
                <a:lnTo>
                  <a:pt x="2496820" y="1512570"/>
                </a:lnTo>
                <a:lnTo>
                  <a:pt x="2532380" y="1536700"/>
                </a:lnTo>
                <a:lnTo>
                  <a:pt x="2559050" y="1568450"/>
                </a:lnTo>
                <a:lnTo>
                  <a:pt x="2589530" y="1615440"/>
                </a:lnTo>
                <a:lnTo>
                  <a:pt x="2600960" y="1624330"/>
                </a:lnTo>
                <a:lnTo>
                  <a:pt x="2607310" y="1628140"/>
                </a:lnTo>
                <a:lnTo>
                  <a:pt x="2625090" y="1634490"/>
                </a:lnTo>
                <a:lnTo>
                  <a:pt x="2686050" y="1648460"/>
                </a:lnTo>
                <a:lnTo>
                  <a:pt x="2857500" y="1724660"/>
                </a:lnTo>
                <a:lnTo>
                  <a:pt x="2880360" y="1738630"/>
                </a:lnTo>
                <a:lnTo>
                  <a:pt x="2931160" y="1780540"/>
                </a:lnTo>
                <a:lnTo>
                  <a:pt x="2961640" y="1821180"/>
                </a:lnTo>
                <a:lnTo>
                  <a:pt x="2980690" y="1832610"/>
                </a:lnTo>
                <a:lnTo>
                  <a:pt x="3003550" y="1844040"/>
                </a:lnTo>
                <a:lnTo>
                  <a:pt x="3034030" y="1854200"/>
                </a:lnTo>
                <a:lnTo>
                  <a:pt x="3147060" y="1874520"/>
                </a:lnTo>
                <a:lnTo>
                  <a:pt x="3227070" y="1887220"/>
                </a:lnTo>
                <a:lnTo>
                  <a:pt x="3242310" y="1888490"/>
                </a:lnTo>
                <a:lnTo>
                  <a:pt x="3266440" y="1892300"/>
                </a:lnTo>
                <a:lnTo>
                  <a:pt x="3403600" y="1931670"/>
                </a:lnTo>
                <a:lnTo>
                  <a:pt x="3489960" y="1976120"/>
                </a:lnTo>
                <a:lnTo>
                  <a:pt x="3498850" y="1981200"/>
                </a:lnTo>
                <a:lnTo>
                  <a:pt x="3509010" y="1985010"/>
                </a:lnTo>
                <a:lnTo>
                  <a:pt x="3563620" y="1996440"/>
                </a:lnTo>
                <a:lnTo>
                  <a:pt x="3583940" y="2002790"/>
                </a:lnTo>
                <a:lnTo>
                  <a:pt x="3658870" y="2018030"/>
                </a:lnTo>
                <a:lnTo>
                  <a:pt x="3691890" y="2030730"/>
                </a:lnTo>
                <a:lnTo>
                  <a:pt x="3806190" y="2092960"/>
                </a:lnTo>
                <a:lnTo>
                  <a:pt x="3825240" y="2099310"/>
                </a:lnTo>
                <a:lnTo>
                  <a:pt x="3982720" y="2128520"/>
                </a:lnTo>
                <a:lnTo>
                  <a:pt x="4105910" y="2150110"/>
                </a:lnTo>
                <a:lnTo>
                  <a:pt x="4126230" y="2155190"/>
                </a:lnTo>
                <a:lnTo>
                  <a:pt x="4144010" y="2161540"/>
                </a:lnTo>
                <a:lnTo>
                  <a:pt x="4236720" y="2207260"/>
                </a:lnTo>
                <a:lnTo>
                  <a:pt x="4258310" y="2214880"/>
                </a:lnTo>
                <a:lnTo>
                  <a:pt x="4279900" y="2221230"/>
                </a:lnTo>
                <a:lnTo>
                  <a:pt x="4359910" y="2251710"/>
                </a:lnTo>
                <a:lnTo>
                  <a:pt x="4415790" y="2266950"/>
                </a:lnTo>
                <a:lnTo>
                  <a:pt x="4442460" y="2277110"/>
                </a:lnTo>
                <a:lnTo>
                  <a:pt x="4476750" y="2294890"/>
                </a:lnTo>
                <a:lnTo>
                  <a:pt x="4497070" y="2303780"/>
                </a:lnTo>
                <a:lnTo>
                  <a:pt x="4570730" y="2340610"/>
                </a:lnTo>
                <a:lnTo>
                  <a:pt x="4714240" y="2390140"/>
                </a:lnTo>
                <a:lnTo>
                  <a:pt x="4829810" y="2415540"/>
                </a:lnTo>
                <a:lnTo>
                  <a:pt x="4885690" y="2424430"/>
                </a:lnTo>
                <a:lnTo>
                  <a:pt x="4949190" y="2428240"/>
                </a:lnTo>
                <a:lnTo>
                  <a:pt x="5119370" y="2428240"/>
                </a:lnTo>
                <a:lnTo>
                  <a:pt x="5130800" y="2429510"/>
                </a:lnTo>
                <a:lnTo>
                  <a:pt x="5194300" y="2443480"/>
                </a:lnTo>
                <a:lnTo>
                  <a:pt x="5228590" y="2454910"/>
                </a:lnTo>
                <a:lnTo>
                  <a:pt x="5265420" y="2468880"/>
                </a:lnTo>
                <a:lnTo>
                  <a:pt x="5389880" y="2503170"/>
                </a:lnTo>
                <a:lnTo>
                  <a:pt x="5478780" y="2517140"/>
                </a:lnTo>
                <a:lnTo>
                  <a:pt x="5505450" y="2526030"/>
                </a:lnTo>
                <a:lnTo>
                  <a:pt x="5570220" y="2555240"/>
                </a:lnTo>
                <a:lnTo>
                  <a:pt x="5671820" y="2606040"/>
                </a:lnTo>
                <a:lnTo>
                  <a:pt x="5736590" y="2630170"/>
                </a:lnTo>
                <a:lnTo>
                  <a:pt x="5758180" y="2635250"/>
                </a:lnTo>
                <a:lnTo>
                  <a:pt x="5786120" y="2637790"/>
                </a:lnTo>
                <a:lnTo>
                  <a:pt x="6029960" y="2639060"/>
                </a:lnTo>
                <a:lnTo>
                  <a:pt x="6106160" y="2640330"/>
                </a:lnTo>
                <a:lnTo>
                  <a:pt x="6131560" y="2642870"/>
                </a:lnTo>
                <a:lnTo>
                  <a:pt x="6167120" y="2650490"/>
                </a:lnTo>
                <a:lnTo>
                  <a:pt x="6235700" y="2669540"/>
                </a:lnTo>
                <a:lnTo>
                  <a:pt x="6262370" y="2683510"/>
                </a:lnTo>
                <a:lnTo>
                  <a:pt x="6277610" y="2692400"/>
                </a:lnTo>
                <a:lnTo>
                  <a:pt x="6296660" y="2700020"/>
                </a:lnTo>
                <a:lnTo>
                  <a:pt x="6306820" y="2702560"/>
                </a:lnTo>
                <a:lnTo>
                  <a:pt x="6332220" y="2706370"/>
                </a:lnTo>
                <a:lnTo>
                  <a:pt x="6544310" y="2713990"/>
                </a:lnTo>
                <a:lnTo>
                  <a:pt x="6602730" y="2721610"/>
                </a:lnTo>
                <a:lnTo>
                  <a:pt x="6687820" y="2725420"/>
                </a:lnTo>
                <a:lnTo>
                  <a:pt x="6709410" y="2729230"/>
                </a:lnTo>
                <a:lnTo>
                  <a:pt x="6882130" y="2791460"/>
                </a:lnTo>
                <a:lnTo>
                  <a:pt x="6907530" y="2801620"/>
                </a:lnTo>
                <a:lnTo>
                  <a:pt x="6918960" y="2810510"/>
                </a:lnTo>
                <a:lnTo>
                  <a:pt x="6930390" y="2819400"/>
                </a:lnTo>
                <a:lnTo>
                  <a:pt x="6943090" y="2827020"/>
                </a:lnTo>
                <a:lnTo>
                  <a:pt x="6962140" y="2833370"/>
                </a:lnTo>
                <a:lnTo>
                  <a:pt x="7002780" y="2842260"/>
                </a:lnTo>
                <a:lnTo>
                  <a:pt x="7118350" y="2854960"/>
                </a:lnTo>
                <a:lnTo>
                  <a:pt x="7141210" y="2860040"/>
                </a:lnTo>
                <a:lnTo>
                  <a:pt x="7150100" y="2865120"/>
                </a:lnTo>
                <a:lnTo>
                  <a:pt x="7162800" y="2874010"/>
                </a:lnTo>
                <a:lnTo>
                  <a:pt x="7200900" y="2912110"/>
                </a:lnTo>
                <a:lnTo>
                  <a:pt x="7214870" y="2919730"/>
                </a:lnTo>
                <a:lnTo>
                  <a:pt x="7244080" y="2932430"/>
                </a:lnTo>
                <a:lnTo>
                  <a:pt x="7357110" y="2998470"/>
                </a:lnTo>
                <a:lnTo>
                  <a:pt x="7369810" y="3011170"/>
                </a:lnTo>
                <a:lnTo>
                  <a:pt x="7410450" y="3094990"/>
                </a:lnTo>
                <a:lnTo>
                  <a:pt x="7411720" y="3103880"/>
                </a:lnTo>
                <a:lnTo>
                  <a:pt x="7418070" y="3110230"/>
                </a:lnTo>
                <a:lnTo>
                  <a:pt x="7424420" y="3114040"/>
                </a:lnTo>
                <a:lnTo>
                  <a:pt x="7432040" y="3117850"/>
                </a:lnTo>
                <a:lnTo>
                  <a:pt x="7443470" y="3120390"/>
                </a:lnTo>
                <a:lnTo>
                  <a:pt x="7468870" y="3122930"/>
                </a:lnTo>
                <a:lnTo>
                  <a:pt x="7600950" y="3133090"/>
                </a:lnTo>
                <a:lnTo>
                  <a:pt x="7625080" y="3138170"/>
                </a:lnTo>
                <a:lnTo>
                  <a:pt x="7661910" y="3150870"/>
                </a:lnTo>
                <a:lnTo>
                  <a:pt x="7694930" y="3163570"/>
                </a:lnTo>
                <a:lnTo>
                  <a:pt x="7715250" y="3168650"/>
                </a:lnTo>
                <a:lnTo>
                  <a:pt x="7722870" y="3171190"/>
                </a:lnTo>
                <a:lnTo>
                  <a:pt x="7891780" y="3261360"/>
                </a:lnTo>
                <a:lnTo>
                  <a:pt x="7910830" y="3266440"/>
                </a:lnTo>
                <a:lnTo>
                  <a:pt x="7929880" y="3271520"/>
                </a:lnTo>
                <a:lnTo>
                  <a:pt x="7956550" y="3280410"/>
                </a:lnTo>
                <a:lnTo>
                  <a:pt x="7995920" y="3290570"/>
                </a:lnTo>
                <a:lnTo>
                  <a:pt x="8013700" y="3295650"/>
                </a:lnTo>
                <a:lnTo>
                  <a:pt x="8035290" y="3300730"/>
                </a:lnTo>
                <a:lnTo>
                  <a:pt x="8042910" y="3303270"/>
                </a:lnTo>
                <a:lnTo>
                  <a:pt x="8072120" y="3319780"/>
                </a:lnTo>
                <a:lnTo>
                  <a:pt x="8124190" y="3341370"/>
                </a:lnTo>
              </a:path>
            </a:pathLst>
          </a:custGeom>
          <a:ln w="14859"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 name="Straight Connector 3"/>
          <p:cNvCxnSpPr/>
          <p:nvPr/>
        </p:nvCxnSpPr>
        <p:spPr>
          <a:xfrm>
            <a:off x="55550" y="2054211"/>
            <a:ext cx="400164" cy="0"/>
          </a:xfrm>
          <a:prstGeom prst="line">
            <a:avLst/>
          </a:prstGeom>
          <a:ln w="38100" cap="flat" cmpd="sng" algn="ctr">
            <a:solidFill>
              <a:srgbClr val="00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144" y="2998329"/>
            <a:ext cx="1567739" cy="0"/>
          </a:xfrm>
          <a:prstGeom prst="line">
            <a:avLst/>
          </a:prstGeom>
          <a:ln w="38100" cap="flat" cmpd="sng" algn="ctr">
            <a:solidFill>
              <a:srgbClr val="00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434" y="3889869"/>
            <a:ext cx="3423399" cy="0"/>
          </a:xfrm>
          <a:prstGeom prst="line">
            <a:avLst/>
          </a:prstGeom>
          <a:ln w="38100" cap="flat" cmpd="sng" algn="ctr">
            <a:solidFill>
              <a:srgbClr val="00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116" y="4910911"/>
            <a:ext cx="7020878" cy="0"/>
          </a:xfrm>
          <a:prstGeom prst="line">
            <a:avLst/>
          </a:prstGeom>
          <a:ln w="38100" cap="flat" cmpd="sng" algn="ctr">
            <a:solidFill>
              <a:srgbClr val="000000"/>
            </a:solidFill>
            <a:prstDash val="dash"/>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03" y="1444754"/>
            <a:ext cx="1582380"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 16"/>
                <a:ea typeface="+mn-ea"/>
                <a:cs typeface="+mn-cs"/>
              </a:rPr>
              <a:t>Splash</a:t>
            </a:r>
          </a:p>
        </p:txBody>
      </p:sp>
      <p:sp>
        <p:nvSpPr>
          <p:cNvPr id="9" name="TextBox 8"/>
          <p:cNvSpPr txBox="1"/>
          <p:nvPr/>
        </p:nvSpPr>
        <p:spPr>
          <a:xfrm>
            <a:off x="0" y="2577123"/>
            <a:ext cx="1308735"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 16"/>
                <a:ea typeface="+mn-ea"/>
                <a:cs typeface="+mn-cs"/>
              </a:rPr>
              <a:t>Upper</a:t>
            </a:r>
          </a:p>
        </p:txBody>
      </p:sp>
      <p:sp>
        <p:nvSpPr>
          <p:cNvPr id="10" name="TextBox 9"/>
          <p:cNvSpPr txBox="1"/>
          <p:nvPr/>
        </p:nvSpPr>
        <p:spPr>
          <a:xfrm>
            <a:off x="110413" y="3311511"/>
            <a:ext cx="1474470"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 15"/>
                <a:ea typeface="+mn-ea"/>
                <a:cs typeface="+mn-cs"/>
              </a:rPr>
              <a:t>Middle</a:t>
            </a:r>
          </a:p>
        </p:txBody>
      </p:sp>
      <p:sp>
        <p:nvSpPr>
          <p:cNvPr id="11" name="TextBox 10"/>
          <p:cNvSpPr txBox="1"/>
          <p:nvPr/>
        </p:nvSpPr>
        <p:spPr>
          <a:xfrm>
            <a:off x="133273" y="4225911"/>
            <a:ext cx="1217295"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 16"/>
                <a:ea typeface="+mn-ea"/>
                <a:cs typeface="+mn-cs"/>
              </a:rPr>
              <a:t>Lower</a:t>
            </a:r>
          </a:p>
        </p:txBody>
      </p:sp>
      <p:sp>
        <p:nvSpPr>
          <p:cNvPr id="12" name="TextBox 11"/>
          <p:cNvSpPr txBox="1"/>
          <p:nvPr/>
        </p:nvSpPr>
        <p:spPr>
          <a:xfrm>
            <a:off x="110413" y="5106021"/>
            <a:ext cx="1770978" cy="461665"/>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 16"/>
                <a:ea typeface="+mn-ea"/>
                <a:cs typeface="+mn-cs"/>
              </a:rPr>
              <a:t>Sublittoral</a:t>
            </a:r>
          </a:p>
        </p:txBody>
      </p:sp>
      <p:sp>
        <p:nvSpPr>
          <p:cNvPr id="13" name="Freeform 12"/>
          <p:cNvSpPr/>
          <p:nvPr/>
        </p:nvSpPr>
        <p:spPr>
          <a:xfrm>
            <a:off x="7174611" y="6515100"/>
            <a:ext cx="11431" cy="11431"/>
          </a:xfrm>
          <a:custGeom>
            <a:avLst/>
            <a:gdLst/>
            <a:ahLst/>
            <a:cxnLst/>
            <a:rect l="0" t="0" r="0" b="0"/>
            <a:pathLst>
              <a:path w="12701" h="12701">
                <a:moveTo>
                  <a:pt x="0" y="0"/>
                </a:moveTo>
                <a:lnTo>
                  <a:pt x="12700" y="127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2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1839558" y="100883"/>
            <a:ext cx="6074732" cy="978729"/>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8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How do variables change with height up the shore?</a:t>
            </a:r>
          </a:p>
        </p:txBody>
      </p:sp>
      <p:sp>
        <p:nvSpPr>
          <p:cNvPr id="17" name="Text Box 29">
            <a:extLst>
              <a:ext uri="{FF2B5EF4-FFF2-40B4-BE49-F238E27FC236}">
                <a16:creationId xmlns:a16="http://schemas.microsoft.com/office/drawing/2014/main" id="{F24F5319-329A-4894-8E61-0C671FF82A99}"/>
              </a:ext>
            </a:extLst>
          </p:cNvPr>
          <p:cNvSpPr txBox="1">
            <a:spLocks noChangeArrowheads="1"/>
          </p:cNvSpPr>
          <p:nvPr/>
        </p:nvSpPr>
        <p:spPr bwMode="auto">
          <a:xfrm>
            <a:off x="1755189" y="2176004"/>
            <a:ext cx="6913563" cy="646331"/>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rebuchet MS" pitchFamily="-84" charset="0"/>
                <a:ea typeface="+mn-ea"/>
                <a:cs typeface="+mn-cs"/>
              </a:rPr>
              <a:t>THE HIGHER UP THE SHORE AN ORGANISM LIVES THE LONGER “THE PERIOD OF EMERSION”</a:t>
            </a:r>
          </a:p>
        </p:txBody>
      </p:sp>
      <p:sp>
        <p:nvSpPr>
          <p:cNvPr id="18" name="Text Box 30">
            <a:extLst>
              <a:ext uri="{FF2B5EF4-FFF2-40B4-BE49-F238E27FC236}">
                <a16:creationId xmlns:a16="http://schemas.microsoft.com/office/drawing/2014/main" id="{E75DDC8E-CE9F-469D-BAA9-1AB9B5C53CB9}"/>
              </a:ext>
            </a:extLst>
          </p:cNvPr>
          <p:cNvSpPr txBox="1">
            <a:spLocks noChangeArrowheads="1"/>
          </p:cNvSpPr>
          <p:nvPr/>
        </p:nvSpPr>
        <p:spPr bwMode="auto">
          <a:xfrm>
            <a:off x="1432132" y="3059539"/>
            <a:ext cx="7559675" cy="1569660"/>
          </a:xfrm>
          <a:prstGeom prst="rect">
            <a:avLst/>
          </a:prstGeom>
          <a:solidFill>
            <a:srgbClr val="FFFF99"/>
          </a:solid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rebuchet MS" pitchFamily="-84" charset="0"/>
                <a:ea typeface="+mn-ea"/>
                <a:cs typeface="+mn-cs"/>
              </a:rPr>
              <a:t>Can you think of TWO ABIOTIC and TWO BIOTIC factors which will change with vertical height up a rocky shore?</a:t>
            </a:r>
          </a:p>
        </p:txBody>
      </p:sp>
      <p:sp>
        <p:nvSpPr>
          <p:cNvPr id="19" name="Text Box 31">
            <a:extLst>
              <a:ext uri="{FF2B5EF4-FFF2-40B4-BE49-F238E27FC236}">
                <a16:creationId xmlns:a16="http://schemas.microsoft.com/office/drawing/2014/main" id="{A7A0B430-3968-4DB6-ACA0-B997EF010E7C}"/>
              </a:ext>
            </a:extLst>
          </p:cNvPr>
          <p:cNvSpPr txBox="1">
            <a:spLocks noChangeArrowheads="1"/>
          </p:cNvSpPr>
          <p:nvPr/>
        </p:nvSpPr>
        <p:spPr bwMode="auto">
          <a:xfrm>
            <a:off x="1584883" y="5700019"/>
            <a:ext cx="5750292" cy="646331"/>
          </a:xfrm>
          <a:prstGeom prst="rect">
            <a:avLst/>
          </a:prstGeom>
          <a:solidFill>
            <a:srgbClr val="FFFF99"/>
          </a:solid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…and where would each factor be most of a problem?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Lower, Middle or Upper?</a:t>
            </a:r>
            <a:endParaRPr kumimoji="0" lang="en-US" sz="1800" b="0" i="0" u="none" strike="noStrike" kern="1200" cap="none" spc="0" normalizeH="0" baseline="0" noProof="0" dirty="0">
              <a:ln>
                <a:noFill/>
              </a:ln>
              <a:solidFill>
                <a:prstClr val="black"/>
              </a:solidFill>
              <a:effectLst/>
              <a:uLnTx/>
              <a:uFillTx/>
              <a:latin typeface="Trebuchet MS" pitchFamily="-84" charset="0"/>
              <a:ea typeface="+mn-ea"/>
              <a:cs typeface="+mn-cs"/>
            </a:endParaRPr>
          </a:p>
        </p:txBody>
      </p:sp>
    </p:spTree>
    <p:extLst>
      <p:ext uri="{BB962C8B-B14F-4D97-AF65-F5344CB8AC3E}">
        <p14:creationId xmlns:p14="http://schemas.microsoft.com/office/powerpoint/2010/main" val="19715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autoUpdateAnimBg="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141" y="-26194"/>
            <a:ext cx="9152237" cy="6864178"/>
          </a:xfrm>
          <a:prstGeom prst="rect">
            <a:avLst/>
          </a:prstGeom>
        </p:spPr>
      </p:pic>
      <p:sp>
        <p:nvSpPr>
          <p:cNvPr id="26" name="Line 14"/>
          <p:cNvSpPr>
            <a:spLocks noChangeShapeType="1"/>
          </p:cNvSpPr>
          <p:nvPr/>
        </p:nvSpPr>
        <p:spPr bwMode="auto">
          <a:xfrm flipH="1" flipV="1">
            <a:off x="2012950" y="1772816"/>
            <a:ext cx="0" cy="3733800"/>
          </a:xfrm>
          <a:prstGeom prst="line">
            <a:avLst/>
          </a:prstGeom>
          <a:noFill/>
          <a:ln w="63500">
            <a:solidFill>
              <a:srgbClr val="99CCFF"/>
            </a:solidFill>
            <a:round/>
            <a:headEnd/>
            <a:tailEnd type="triangle" w="med" len="me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34" name="Line 14"/>
          <p:cNvSpPr>
            <a:spLocks noChangeShapeType="1"/>
          </p:cNvSpPr>
          <p:nvPr/>
        </p:nvSpPr>
        <p:spPr bwMode="auto">
          <a:xfrm flipH="1" flipV="1">
            <a:off x="1274200" y="1731656"/>
            <a:ext cx="0" cy="3733800"/>
          </a:xfrm>
          <a:prstGeom prst="line">
            <a:avLst/>
          </a:prstGeom>
          <a:noFill/>
          <a:ln w="63500">
            <a:solidFill>
              <a:srgbClr val="99CCFF"/>
            </a:solidFill>
            <a:round/>
            <a:headEnd/>
            <a:tailEnd type="triangle" w="med" len="me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36" name="Text Box 4"/>
          <p:cNvSpPr txBox="1">
            <a:spLocks noChangeArrowheads="1"/>
          </p:cNvSpPr>
          <p:nvPr/>
        </p:nvSpPr>
        <p:spPr bwMode="auto">
          <a:xfrm>
            <a:off x="7924800" y="6019800"/>
            <a:ext cx="673100" cy="457200"/>
          </a:xfrm>
          <a:prstGeom prst="rect">
            <a:avLst/>
          </a:prstGeom>
          <a:no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SEA</a:t>
            </a:r>
          </a:p>
        </p:txBody>
      </p:sp>
      <p:sp>
        <p:nvSpPr>
          <p:cNvPr id="44037" name="Text Box 6"/>
          <p:cNvSpPr txBox="1">
            <a:spLocks noChangeArrowheads="1"/>
          </p:cNvSpPr>
          <p:nvPr/>
        </p:nvSpPr>
        <p:spPr bwMode="auto">
          <a:xfrm>
            <a:off x="1828800" y="914400"/>
            <a:ext cx="184150" cy="457200"/>
          </a:xfrm>
          <a:prstGeom prst="rect">
            <a:avLst/>
          </a:prstGeom>
          <a:no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32" name="Line 12"/>
          <p:cNvSpPr>
            <a:spLocks noChangeShapeType="1"/>
          </p:cNvSpPr>
          <p:nvPr/>
        </p:nvSpPr>
        <p:spPr bwMode="auto">
          <a:xfrm flipH="1" flipV="1">
            <a:off x="609600" y="1731656"/>
            <a:ext cx="0" cy="3733800"/>
          </a:xfrm>
          <a:prstGeom prst="line">
            <a:avLst/>
          </a:prstGeom>
          <a:noFill/>
          <a:ln w="63500">
            <a:solidFill>
              <a:srgbClr val="99CCFF"/>
            </a:solidFill>
            <a:round/>
            <a:headEnd/>
            <a:tailEnd type="triangle" w="med" len="me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30" name="Text Box 10"/>
          <p:cNvSpPr txBox="1">
            <a:spLocks noChangeArrowheads="1"/>
          </p:cNvSpPr>
          <p:nvPr/>
        </p:nvSpPr>
        <p:spPr bwMode="auto">
          <a:xfrm>
            <a:off x="80622" y="2101851"/>
            <a:ext cx="1515158" cy="646331"/>
          </a:xfrm>
          <a:prstGeom prst="rect">
            <a:avLst/>
          </a:prstGeom>
          <a:solidFill>
            <a:srgbClr val="99CCFF"/>
          </a:solid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DESICCATION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RISK</a:t>
            </a:r>
          </a:p>
        </p:txBody>
      </p:sp>
      <p:sp>
        <p:nvSpPr>
          <p:cNvPr id="30736" name="Line 16"/>
          <p:cNvSpPr>
            <a:spLocks noChangeShapeType="1"/>
          </p:cNvSpPr>
          <p:nvPr/>
        </p:nvSpPr>
        <p:spPr bwMode="auto">
          <a:xfrm flipH="1" flipV="1">
            <a:off x="3984625" y="1795859"/>
            <a:ext cx="0" cy="1676400"/>
          </a:xfrm>
          <a:prstGeom prst="line">
            <a:avLst/>
          </a:prstGeom>
          <a:noFill/>
          <a:ln w="63500">
            <a:solidFill>
              <a:srgbClr val="99CCFF"/>
            </a:solidFill>
            <a:round/>
            <a:headEnd type="triangle" w="med" len="med"/>
            <a:tailEn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37" name="Line 17"/>
          <p:cNvSpPr>
            <a:spLocks noChangeShapeType="1"/>
          </p:cNvSpPr>
          <p:nvPr/>
        </p:nvSpPr>
        <p:spPr bwMode="auto">
          <a:xfrm flipH="1">
            <a:off x="3984625" y="3861326"/>
            <a:ext cx="0" cy="1600200"/>
          </a:xfrm>
          <a:prstGeom prst="line">
            <a:avLst/>
          </a:prstGeom>
          <a:noFill/>
          <a:ln w="63500">
            <a:solidFill>
              <a:srgbClr val="99CCFF"/>
            </a:solidFill>
            <a:round/>
            <a:headEnd type="triangle" w="med" len="med"/>
            <a:tailEn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39" name="Line 19"/>
          <p:cNvSpPr>
            <a:spLocks noChangeShapeType="1"/>
          </p:cNvSpPr>
          <p:nvPr/>
        </p:nvSpPr>
        <p:spPr bwMode="auto">
          <a:xfrm flipH="1" flipV="1">
            <a:off x="5004048" y="1797050"/>
            <a:ext cx="0" cy="3733800"/>
          </a:xfrm>
          <a:prstGeom prst="line">
            <a:avLst/>
          </a:prstGeom>
          <a:noFill/>
          <a:ln w="63500">
            <a:solidFill>
              <a:srgbClr val="99CCFF"/>
            </a:solidFill>
            <a:round/>
            <a:headEnd type="triangle" w="med" len="med"/>
            <a:tailEn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33" name="Text Box 13"/>
          <p:cNvSpPr txBox="1">
            <a:spLocks noChangeArrowheads="1"/>
          </p:cNvSpPr>
          <p:nvPr/>
        </p:nvSpPr>
        <p:spPr bwMode="auto">
          <a:xfrm>
            <a:off x="866775" y="2830909"/>
            <a:ext cx="1349375" cy="641350"/>
          </a:xfrm>
          <a:prstGeom prst="rect">
            <a:avLst/>
          </a:prstGeom>
          <a:solidFill>
            <a:srgbClr val="99CCFF"/>
          </a:solid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TEMP.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VARIATION</a:t>
            </a:r>
          </a:p>
        </p:txBody>
      </p:sp>
      <p:sp>
        <p:nvSpPr>
          <p:cNvPr id="30735" name="Text Box 15"/>
          <p:cNvSpPr txBox="1">
            <a:spLocks noChangeArrowheads="1"/>
          </p:cNvSpPr>
          <p:nvPr/>
        </p:nvSpPr>
        <p:spPr bwMode="auto">
          <a:xfrm>
            <a:off x="3108326" y="3465513"/>
            <a:ext cx="1765300" cy="396875"/>
          </a:xfrm>
          <a:prstGeom prst="rect">
            <a:avLst/>
          </a:prstGeom>
          <a:solidFill>
            <a:srgbClr val="99CCFF"/>
          </a:solid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rebuchet MS" pitchFamily="-84" charset="0"/>
                <a:ea typeface="+mn-ea"/>
                <a:cs typeface="+mn-cs"/>
              </a:rPr>
              <a:t>WAVE ACTION</a:t>
            </a:r>
          </a:p>
        </p:txBody>
      </p:sp>
      <p:sp>
        <p:nvSpPr>
          <p:cNvPr id="30741" name="Text Box 21"/>
          <p:cNvSpPr txBox="1">
            <a:spLocks noChangeArrowheads="1"/>
          </p:cNvSpPr>
          <p:nvPr/>
        </p:nvSpPr>
        <p:spPr bwMode="auto">
          <a:xfrm>
            <a:off x="1693067" y="5638800"/>
            <a:ext cx="1970091" cy="369332"/>
          </a:xfrm>
          <a:prstGeom prst="rect">
            <a:avLst/>
          </a:prstGeom>
          <a:solidFill>
            <a:srgbClr val="99CCFF"/>
          </a:solidFill>
          <a:ln w="25400">
            <a:solidFill>
              <a:schemeClr val="tx1"/>
            </a:solidFill>
            <a:miter lim="800000"/>
            <a:headEnd/>
            <a:tailEnd/>
          </a:ln>
        </p:spPr>
        <p:txBody>
          <a:bodyPr wrap="none">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ABIOTIC FACTORS</a:t>
            </a:r>
          </a:p>
        </p:txBody>
      </p:sp>
      <p:sp>
        <p:nvSpPr>
          <p:cNvPr id="30749" name="Line 29"/>
          <p:cNvSpPr>
            <a:spLocks noChangeShapeType="1"/>
          </p:cNvSpPr>
          <p:nvPr/>
        </p:nvSpPr>
        <p:spPr bwMode="auto">
          <a:xfrm flipH="1" flipV="1">
            <a:off x="6300788" y="1700213"/>
            <a:ext cx="0" cy="3673475"/>
          </a:xfrm>
          <a:prstGeom prst="line">
            <a:avLst/>
          </a:prstGeom>
          <a:noFill/>
          <a:ln w="63500">
            <a:solidFill>
              <a:srgbClr val="99CC00"/>
            </a:solidFill>
            <a:round/>
            <a:headEnd type="triangle" w="med" len="med"/>
            <a:tailEnd type="triangle" w="med" len="me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50" name="Text Box 30"/>
          <p:cNvSpPr txBox="1">
            <a:spLocks noChangeArrowheads="1"/>
          </p:cNvSpPr>
          <p:nvPr/>
        </p:nvSpPr>
        <p:spPr bwMode="auto">
          <a:xfrm>
            <a:off x="5940425" y="2205038"/>
            <a:ext cx="685800" cy="366712"/>
          </a:xfrm>
          <a:prstGeom prst="rect">
            <a:avLst/>
          </a:prstGeom>
          <a:solidFill>
            <a:srgbClr val="99CC00"/>
          </a:solid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Birds</a:t>
            </a:r>
          </a:p>
        </p:txBody>
      </p:sp>
      <p:sp>
        <p:nvSpPr>
          <p:cNvPr id="30751" name="Text Box 31"/>
          <p:cNvSpPr txBox="1">
            <a:spLocks noChangeArrowheads="1"/>
          </p:cNvSpPr>
          <p:nvPr/>
        </p:nvSpPr>
        <p:spPr bwMode="auto">
          <a:xfrm>
            <a:off x="5940425" y="4076700"/>
            <a:ext cx="809625" cy="641350"/>
          </a:xfrm>
          <a:prstGeom prst="rect">
            <a:avLst/>
          </a:prstGeom>
          <a:solidFill>
            <a:srgbClr val="99CC00"/>
          </a:solid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Fish Crabs</a:t>
            </a:r>
          </a:p>
        </p:txBody>
      </p:sp>
      <p:sp>
        <p:nvSpPr>
          <p:cNvPr id="30753" name="Line 33"/>
          <p:cNvSpPr>
            <a:spLocks noChangeShapeType="1"/>
          </p:cNvSpPr>
          <p:nvPr/>
        </p:nvSpPr>
        <p:spPr bwMode="auto">
          <a:xfrm flipH="1" flipV="1">
            <a:off x="8460432" y="1715837"/>
            <a:ext cx="0" cy="3733800"/>
          </a:xfrm>
          <a:prstGeom prst="line">
            <a:avLst/>
          </a:prstGeom>
          <a:noFill/>
          <a:ln w="63500">
            <a:solidFill>
              <a:srgbClr val="99CC00"/>
            </a:solidFill>
            <a:round/>
            <a:headEnd type="triangle" w="med" len="med"/>
            <a:tailEn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55" name="Text Box 35"/>
          <p:cNvSpPr txBox="1">
            <a:spLocks noChangeArrowheads="1"/>
          </p:cNvSpPr>
          <p:nvPr/>
        </p:nvSpPr>
        <p:spPr bwMode="auto">
          <a:xfrm>
            <a:off x="5791063" y="5668169"/>
            <a:ext cx="1833835" cy="369332"/>
          </a:xfrm>
          <a:prstGeom prst="rect">
            <a:avLst/>
          </a:prstGeom>
          <a:solidFill>
            <a:srgbClr val="99CC00"/>
          </a:solidFill>
          <a:ln w="25400">
            <a:solidFill>
              <a:schemeClr val="tx1"/>
            </a:solidFill>
            <a:miter lim="800000"/>
            <a:headEnd/>
            <a:tailEnd/>
          </a:ln>
        </p:spPr>
        <p:txBody>
          <a:bodyPr wrap="none">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BIOTIC FACTORS</a:t>
            </a:r>
          </a:p>
        </p:txBody>
      </p:sp>
      <p:sp>
        <p:nvSpPr>
          <p:cNvPr id="30738" name="Text Box 18"/>
          <p:cNvSpPr txBox="1">
            <a:spLocks noChangeArrowheads="1"/>
          </p:cNvSpPr>
          <p:nvPr/>
        </p:nvSpPr>
        <p:spPr bwMode="auto">
          <a:xfrm>
            <a:off x="4291892" y="4812507"/>
            <a:ext cx="1462088" cy="396875"/>
          </a:xfrm>
          <a:prstGeom prst="rect">
            <a:avLst/>
          </a:prstGeom>
          <a:solidFill>
            <a:srgbClr val="99CCFF"/>
          </a:solid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Trebuchet MS" pitchFamily="-84" charset="0"/>
                <a:ea typeface="+mn-ea"/>
                <a:cs typeface="+mn-cs"/>
              </a:rPr>
              <a:t>LOW LIGHT</a:t>
            </a:r>
          </a:p>
        </p:txBody>
      </p:sp>
      <p:sp>
        <p:nvSpPr>
          <p:cNvPr id="44059" name="Text Box 37"/>
          <p:cNvSpPr txBox="1">
            <a:spLocks noChangeArrowheads="1"/>
          </p:cNvSpPr>
          <p:nvPr/>
        </p:nvSpPr>
        <p:spPr bwMode="auto">
          <a:xfrm>
            <a:off x="1403350" y="304800"/>
            <a:ext cx="6913563" cy="822325"/>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THE HIGHER UP THE SHORE AN ORGANISM LIVES THE LONGER “</a:t>
            </a:r>
            <a:r>
              <a:rPr kumimoji="0" lang="en-GB" sz="1800" b="1" i="0" u="none" strike="noStrike" kern="1200" cap="none" spc="0" normalizeH="0" baseline="0" noProof="0">
                <a:ln>
                  <a:noFill/>
                </a:ln>
                <a:solidFill>
                  <a:prstClr val="black"/>
                </a:solidFill>
                <a:effectLst/>
                <a:uLnTx/>
                <a:uFillTx/>
                <a:latin typeface="Trebuchet MS" pitchFamily="-84" charset="0"/>
                <a:ea typeface="+mn-ea"/>
                <a:cs typeface="+mn-cs"/>
              </a:rPr>
              <a:t>THE PERIOD OF EMERSION</a:t>
            </a:r>
            <a:r>
              <a:rPr kumimoji="0" lang="en-GB" sz="1800" b="0" i="0" u="none" strike="noStrike" kern="1200" cap="none" spc="0" normalizeH="0" baseline="0" noProof="0">
                <a:ln>
                  <a:noFill/>
                </a:ln>
                <a:solidFill>
                  <a:prstClr val="black"/>
                </a:solidFill>
                <a:effectLst/>
                <a:uLnTx/>
                <a:uFillTx/>
                <a:latin typeface="Trebuchet MS" pitchFamily="-84" charset="0"/>
                <a:ea typeface="+mn-ea"/>
                <a:cs typeface="+mn-cs"/>
              </a:rPr>
              <a:t>”</a:t>
            </a:r>
          </a:p>
        </p:txBody>
      </p:sp>
      <p:sp>
        <p:nvSpPr>
          <p:cNvPr id="30743" name="Text Box 23"/>
          <p:cNvSpPr txBox="1">
            <a:spLocks noChangeArrowheads="1"/>
          </p:cNvSpPr>
          <p:nvPr/>
        </p:nvSpPr>
        <p:spPr bwMode="auto">
          <a:xfrm>
            <a:off x="5548510" y="3057207"/>
            <a:ext cx="1503363" cy="396875"/>
          </a:xfrm>
          <a:prstGeom prst="rect">
            <a:avLst/>
          </a:prstGeom>
          <a:solidFill>
            <a:srgbClr val="99CC00"/>
          </a:solidFill>
          <a:ln w="9525">
            <a:noFill/>
            <a:miter lim="800000"/>
            <a:headEnd/>
            <a:tailEnd/>
          </a:ln>
        </p:spPr>
        <p:txBody>
          <a:bodyPr wrap="non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Trebuchet MS" pitchFamily="-84" charset="0"/>
                <a:ea typeface="+mn-ea"/>
                <a:cs typeface="+mn-cs"/>
              </a:rPr>
              <a:t>PREDATORS</a:t>
            </a:r>
          </a:p>
        </p:txBody>
      </p:sp>
      <p:sp>
        <p:nvSpPr>
          <p:cNvPr id="27" name="Text Box 13"/>
          <p:cNvSpPr txBox="1">
            <a:spLocks noChangeArrowheads="1"/>
          </p:cNvSpPr>
          <p:nvPr/>
        </p:nvSpPr>
        <p:spPr bwMode="auto">
          <a:xfrm>
            <a:off x="1391675" y="3586033"/>
            <a:ext cx="1349375" cy="646331"/>
          </a:xfrm>
          <a:prstGeom prst="rect">
            <a:avLst/>
          </a:prstGeom>
          <a:solidFill>
            <a:srgbClr val="99CCFF"/>
          </a:solid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SALINITY VARIATION</a:t>
            </a:r>
          </a:p>
        </p:txBody>
      </p:sp>
      <p:sp>
        <p:nvSpPr>
          <p:cNvPr id="28" name="Line 14"/>
          <p:cNvSpPr>
            <a:spLocks noChangeShapeType="1"/>
          </p:cNvSpPr>
          <p:nvPr/>
        </p:nvSpPr>
        <p:spPr bwMode="auto">
          <a:xfrm flipH="1" flipV="1">
            <a:off x="2843808" y="1727726"/>
            <a:ext cx="0" cy="3733800"/>
          </a:xfrm>
          <a:prstGeom prst="line">
            <a:avLst/>
          </a:prstGeom>
          <a:noFill/>
          <a:ln w="63500">
            <a:solidFill>
              <a:srgbClr val="99CCFF"/>
            </a:solidFill>
            <a:round/>
            <a:headEnd/>
            <a:tailEnd type="triangle" w="med" len="me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 Box 13"/>
          <p:cNvSpPr txBox="1">
            <a:spLocks noChangeArrowheads="1"/>
          </p:cNvSpPr>
          <p:nvPr/>
        </p:nvSpPr>
        <p:spPr bwMode="auto">
          <a:xfrm>
            <a:off x="2195773" y="4348238"/>
            <a:ext cx="1349375" cy="646331"/>
          </a:xfrm>
          <a:prstGeom prst="rect">
            <a:avLst/>
          </a:prstGeom>
          <a:solidFill>
            <a:srgbClr val="99CCFF"/>
          </a:solidFill>
          <a:ln w="9525">
            <a:noFill/>
            <a:miter lim="800000"/>
            <a:headEnd/>
            <a:tailEnd/>
          </a:ln>
        </p:spPr>
        <p:txBody>
          <a:bodyPr>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OXYGEN VARIATION</a:t>
            </a:r>
          </a:p>
        </p:txBody>
      </p:sp>
      <p:sp>
        <p:nvSpPr>
          <p:cNvPr id="31" name="Line 33"/>
          <p:cNvSpPr>
            <a:spLocks noChangeShapeType="1"/>
          </p:cNvSpPr>
          <p:nvPr/>
        </p:nvSpPr>
        <p:spPr bwMode="auto">
          <a:xfrm flipH="1" flipV="1">
            <a:off x="7452320" y="1700213"/>
            <a:ext cx="0" cy="3733800"/>
          </a:xfrm>
          <a:prstGeom prst="line">
            <a:avLst/>
          </a:prstGeom>
          <a:noFill/>
          <a:ln w="63500">
            <a:solidFill>
              <a:srgbClr val="99CC00"/>
            </a:solidFill>
            <a:round/>
            <a:headEnd type="triangle" w="med" len="med"/>
            <a:tailEnd/>
          </a:ln>
        </p:spPr>
        <p:txBody>
          <a:bodyPr>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52" name="Text Box 32"/>
          <p:cNvSpPr txBox="1">
            <a:spLocks noChangeArrowheads="1"/>
          </p:cNvSpPr>
          <p:nvPr/>
        </p:nvSpPr>
        <p:spPr bwMode="auto">
          <a:xfrm>
            <a:off x="7520060" y="4718050"/>
            <a:ext cx="1610036" cy="369332"/>
          </a:xfrm>
          <a:prstGeom prst="rect">
            <a:avLst/>
          </a:prstGeom>
          <a:solidFill>
            <a:srgbClr val="99CC00"/>
          </a:solidFill>
          <a:ln w="9525">
            <a:noFill/>
            <a:miter lim="800000"/>
            <a:headEnd/>
            <a:tailEnd/>
          </a:ln>
        </p:spPr>
        <p:txBody>
          <a:bodyPr wrap="square">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COMPETITION</a:t>
            </a:r>
          </a:p>
        </p:txBody>
      </p:sp>
      <p:sp>
        <p:nvSpPr>
          <p:cNvPr id="32" name="Text Box 32"/>
          <p:cNvSpPr txBox="1">
            <a:spLocks noChangeArrowheads="1"/>
          </p:cNvSpPr>
          <p:nvPr/>
        </p:nvSpPr>
        <p:spPr bwMode="auto">
          <a:xfrm>
            <a:off x="6820090" y="3663950"/>
            <a:ext cx="1364476" cy="646331"/>
          </a:xfrm>
          <a:prstGeom prst="rect">
            <a:avLst/>
          </a:prstGeom>
          <a:solidFill>
            <a:srgbClr val="99CC00"/>
          </a:solidFill>
          <a:ln w="9525">
            <a:noFill/>
            <a:miter lim="800000"/>
            <a:headEnd/>
            <a:tailEnd/>
          </a:ln>
        </p:spPr>
        <p:txBody>
          <a:bodyPr wrap="none">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LARVAL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rebuchet MS" pitchFamily="-84" charset="0"/>
                <a:ea typeface="+mn-ea"/>
                <a:cs typeface="+mn-cs"/>
              </a:rPr>
              <a:t>DISPERSION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1"/>
                                        </p:tgtEl>
                                        <p:attrNameLst>
                                          <p:attrName>style.visibility</p:attrName>
                                        </p:attrNameLst>
                                      </p:cBhvr>
                                      <p:to>
                                        <p:strVal val="visible"/>
                                      </p:to>
                                    </p:set>
                                    <p:anim calcmode="lin" valueType="num">
                                      <p:cBhvr additive="base">
                                        <p:cTn id="7" dur="500" fill="hold"/>
                                        <p:tgtEl>
                                          <p:spTgt spid="30741"/>
                                        </p:tgtEl>
                                        <p:attrNameLst>
                                          <p:attrName>ppt_x</p:attrName>
                                        </p:attrNameLst>
                                      </p:cBhvr>
                                      <p:tavLst>
                                        <p:tav tm="0">
                                          <p:val>
                                            <p:strVal val="0-#ppt_w/2"/>
                                          </p:val>
                                        </p:tav>
                                        <p:tav tm="100000">
                                          <p:val>
                                            <p:strVal val="#ppt_x"/>
                                          </p:val>
                                        </p:tav>
                                      </p:tavLst>
                                    </p:anim>
                                    <p:anim calcmode="lin" valueType="num">
                                      <p:cBhvr additive="base">
                                        <p:cTn id="8" dur="500" fill="hold"/>
                                        <p:tgtEl>
                                          <p:spTgt spid="307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30"/>
                                        </p:tgtEl>
                                        <p:attrNameLst>
                                          <p:attrName>style.visibility</p:attrName>
                                        </p:attrNameLst>
                                      </p:cBhvr>
                                      <p:to>
                                        <p:strVal val="visible"/>
                                      </p:to>
                                    </p:set>
                                    <p:anim calcmode="lin" valueType="num">
                                      <p:cBhvr additive="base">
                                        <p:cTn id="13" dur="500" fill="hold"/>
                                        <p:tgtEl>
                                          <p:spTgt spid="30730"/>
                                        </p:tgtEl>
                                        <p:attrNameLst>
                                          <p:attrName>ppt_x</p:attrName>
                                        </p:attrNameLst>
                                      </p:cBhvr>
                                      <p:tavLst>
                                        <p:tav tm="0">
                                          <p:val>
                                            <p:strVal val="0-#ppt_w/2"/>
                                          </p:val>
                                        </p:tav>
                                        <p:tav tm="100000">
                                          <p:val>
                                            <p:strVal val="#ppt_x"/>
                                          </p:val>
                                        </p:tav>
                                      </p:tavLst>
                                    </p:anim>
                                    <p:anim calcmode="lin" valueType="num">
                                      <p:cBhvr additive="base">
                                        <p:cTn id="14"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32"/>
                                        </p:tgtEl>
                                        <p:attrNameLst>
                                          <p:attrName>style.visibility</p:attrName>
                                        </p:attrNameLst>
                                      </p:cBhvr>
                                      <p:to>
                                        <p:strVal val="visible"/>
                                      </p:to>
                                    </p:set>
                                    <p:anim calcmode="lin" valueType="num">
                                      <p:cBhvr additive="base">
                                        <p:cTn id="19" dur="500" fill="hold"/>
                                        <p:tgtEl>
                                          <p:spTgt spid="30732"/>
                                        </p:tgtEl>
                                        <p:attrNameLst>
                                          <p:attrName>ppt_x</p:attrName>
                                        </p:attrNameLst>
                                      </p:cBhvr>
                                      <p:tavLst>
                                        <p:tav tm="0">
                                          <p:val>
                                            <p:strVal val="#ppt_x"/>
                                          </p:val>
                                        </p:tav>
                                        <p:tav tm="100000">
                                          <p:val>
                                            <p:strVal val="#ppt_x"/>
                                          </p:val>
                                        </p:tav>
                                      </p:tavLst>
                                    </p:anim>
                                    <p:anim calcmode="lin" valueType="num">
                                      <p:cBhvr additive="base">
                                        <p:cTn id="20"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33"/>
                                        </p:tgtEl>
                                        <p:attrNameLst>
                                          <p:attrName>style.visibility</p:attrName>
                                        </p:attrNameLst>
                                      </p:cBhvr>
                                      <p:to>
                                        <p:strVal val="visible"/>
                                      </p:to>
                                    </p:set>
                                    <p:anim calcmode="lin" valueType="num">
                                      <p:cBhvr additive="base">
                                        <p:cTn id="25" dur="500" fill="hold"/>
                                        <p:tgtEl>
                                          <p:spTgt spid="30733"/>
                                        </p:tgtEl>
                                        <p:attrNameLst>
                                          <p:attrName>ppt_x</p:attrName>
                                        </p:attrNameLst>
                                      </p:cBhvr>
                                      <p:tavLst>
                                        <p:tav tm="0">
                                          <p:val>
                                            <p:strVal val="0-#ppt_w/2"/>
                                          </p:val>
                                        </p:tav>
                                        <p:tav tm="100000">
                                          <p:val>
                                            <p:strVal val="#ppt_x"/>
                                          </p:val>
                                        </p:tav>
                                      </p:tavLst>
                                    </p:anim>
                                    <p:anim calcmode="lin" valueType="num">
                                      <p:cBhvr additive="base">
                                        <p:cTn id="26" dur="500" fill="hold"/>
                                        <p:tgtEl>
                                          <p:spTgt spid="307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34"/>
                                        </p:tgtEl>
                                        <p:attrNameLst>
                                          <p:attrName>style.visibility</p:attrName>
                                        </p:attrNameLst>
                                      </p:cBhvr>
                                      <p:to>
                                        <p:strVal val="visible"/>
                                      </p:to>
                                    </p:set>
                                    <p:anim calcmode="lin" valueType="num">
                                      <p:cBhvr additive="base">
                                        <p:cTn id="31" dur="500" fill="hold"/>
                                        <p:tgtEl>
                                          <p:spTgt spid="30734"/>
                                        </p:tgtEl>
                                        <p:attrNameLst>
                                          <p:attrName>ppt_x</p:attrName>
                                        </p:attrNameLst>
                                      </p:cBhvr>
                                      <p:tavLst>
                                        <p:tav tm="0">
                                          <p:val>
                                            <p:strVal val="#ppt_x"/>
                                          </p:val>
                                        </p:tav>
                                        <p:tav tm="100000">
                                          <p:val>
                                            <p:strVal val="#ppt_x"/>
                                          </p:val>
                                        </p:tav>
                                      </p:tavLst>
                                    </p:anim>
                                    <p:anim calcmode="lin" valueType="num">
                                      <p:cBhvr additive="base">
                                        <p:cTn id="32" dur="500" fill="hold"/>
                                        <p:tgtEl>
                                          <p:spTgt spid="307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735"/>
                                        </p:tgtEl>
                                        <p:attrNameLst>
                                          <p:attrName>style.visibility</p:attrName>
                                        </p:attrNameLst>
                                      </p:cBhvr>
                                      <p:to>
                                        <p:strVal val="visible"/>
                                      </p:to>
                                    </p:set>
                                    <p:anim calcmode="lin" valueType="num">
                                      <p:cBhvr additive="base">
                                        <p:cTn id="61" dur="500" fill="hold"/>
                                        <p:tgtEl>
                                          <p:spTgt spid="30735"/>
                                        </p:tgtEl>
                                        <p:attrNameLst>
                                          <p:attrName>ppt_x</p:attrName>
                                        </p:attrNameLst>
                                      </p:cBhvr>
                                      <p:tavLst>
                                        <p:tav tm="0">
                                          <p:val>
                                            <p:strVal val="0-#ppt_w/2"/>
                                          </p:val>
                                        </p:tav>
                                        <p:tav tm="100000">
                                          <p:val>
                                            <p:strVal val="#ppt_x"/>
                                          </p:val>
                                        </p:tav>
                                      </p:tavLst>
                                    </p:anim>
                                    <p:anim calcmode="lin" valueType="num">
                                      <p:cBhvr additive="base">
                                        <p:cTn id="62" dur="500" fill="hold"/>
                                        <p:tgtEl>
                                          <p:spTgt spid="3073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0736"/>
                                        </p:tgtEl>
                                        <p:attrNameLst>
                                          <p:attrName>style.visibility</p:attrName>
                                        </p:attrNameLst>
                                      </p:cBhvr>
                                      <p:to>
                                        <p:strVal val="visible"/>
                                      </p:to>
                                    </p:set>
                                    <p:anim calcmode="lin" valueType="num">
                                      <p:cBhvr additive="base">
                                        <p:cTn id="67" dur="500" fill="hold"/>
                                        <p:tgtEl>
                                          <p:spTgt spid="30736"/>
                                        </p:tgtEl>
                                        <p:attrNameLst>
                                          <p:attrName>ppt_x</p:attrName>
                                        </p:attrNameLst>
                                      </p:cBhvr>
                                      <p:tavLst>
                                        <p:tav tm="0">
                                          <p:val>
                                            <p:strVal val="#ppt_x"/>
                                          </p:val>
                                        </p:tav>
                                        <p:tav tm="100000">
                                          <p:val>
                                            <p:strVal val="#ppt_x"/>
                                          </p:val>
                                        </p:tav>
                                      </p:tavLst>
                                    </p:anim>
                                    <p:anim calcmode="lin" valueType="num">
                                      <p:cBhvr additive="base">
                                        <p:cTn id="68" dur="500" fill="hold"/>
                                        <p:tgtEl>
                                          <p:spTgt spid="30736"/>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30737"/>
                                        </p:tgtEl>
                                        <p:attrNameLst>
                                          <p:attrName>style.visibility</p:attrName>
                                        </p:attrNameLst>
                                      </p:cBhvr>
                                      <p:to>
                                        <p:strVal val="visible"/>
                                      </p:to>
                                    </p:set>
                                    <p:anim calcmode="lin" valueType="num">
                                      <p:cBhvr additive="base">
                                        <p:cTn id="72" dur="500" fill="hold"/>
                                        <p:tgtEl>
                                          <p:spTgt spid="30737"/>
                                        </p:tgtEl>
                                        <p:attrNameLst>
                                          <p:attrName>ppt_x</p:attrName>
                                        </p:attrNameLst>
                                      </p:cBhvr>
                                      <p:tavLst>
                                        <p:tav tm="0">
                                          <p:val>
                                            <p:strVal val="#ppt_x"/>
                                          </p:val>
                                        </p:tav>
                                        <p:tav tm="100000">
                                          <p:val>
                                            <p:strVal val="#ppt_x"/>
                                          </p:val>
                                        </p:tav>
                                      </p:tavLst>
                                    </p:anim>
                                    <p:anim calcmode="lin" valueType="num">
                                      <p:cBhvr additive="base">
                                        <p:cTn id="73" dur="500" fill="hold"/>
                                        <p:tgtEl>
                                          <p:spTgt spid="3073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30738"/>
                                        </p:tgtEl>
                                        <p:attrNameLst>
                                          <p:attrName>style.visibility</p:attrName>
                                        </p:attrNameLst>
                                      </p:cBhvr>
                                      <p:to>
                                        <p:strVal val="visible"/>
                                      </p:to>
                                    </p:set>
                                    <p:anim calcmode="lin" valueType="num">
                                      <p:cBhvr additive="base">
                                        <p:cTn id="78" dur="500" fill="hold"/>
                                        <p:tgtEl>
                                          <p:spTgt spid="30738"/>
                                        </p:tgtEl>
                                        <p:attrNameLst>
                                          <p:attrName>ppt_x</p:attrName>
                                        </p:attrNameLst>
                                      </p:cBhvr>
                                      <p:tavLst>
                                        <p:tav tm="0">
                                          <p:val>
                                            <p:strVal val="0-#ppt_w/2"/>
                                          </p:val>
                                        </p:tav>
                                        <p:tav tm="100000">
                                          <p:val>
                                            <p:strVal val="#ppt_x"/>
                                          </p:val>
                                        </p:tav>
                                      </p:tavLst>
                                    </p:anim>
                                    <p:anim calcmode="lin" valueType="num">
                                      <p:cBhvr additive="base">
                                        <p:cTn id="79" dur="500" fill="hold"/>
                                        <p:tgtEl>
                                          <p:spTgt spid="30738"/>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30739"/>
                                        </p:tgtEl>
                                        <p:attrNameLst>
                                          <p:attrName>style.visibility</p:attrName>
                                        </p:attrNameLst>
                                      </p:cBhvr>
                                      <p:to>
                                        <p:strVal val="visible"/>
                                      </p:to>
                                    </p:set>
                                    <p:anim calcmode="lin" valueType="num">
                                      <p:cBhvr additive="base">
                                        <p:cTn id="84" dur="500" fill="hold"/>
                                        <p:tgtEl>
                                          <p:spTgt spid="30739"/>
                                        </p:tgtEl>
                                        <p:attrNameLst>
                                          <p:attrName>ppt_x</p:attrName>
                                        </p:attrNameLst>
                                      </p:cBhvr>
                                      <p:tavLst>
                                        <p:tav tm="0">
                                          <p:val>
                                            <p:strVal val="#ppt_x"/>
                                          </p:val>
                                        </p:tav>
                                        <p:tav tm="100000">
                                          <p:val>
                                            <p:strVal val="#ppt_x"/>
                                          </p:val>
                                        </p:tav>
                                      </p:tavLst>
                                    </p:anim>
                                    <p:anim calcmode="lin" valueType="num">
                                      <p:cBhvr additive="base">
                                        <p:cTn id="85" dur="500" fill="hold"/>
                                        <p:tgtEl>
                                          <p:spTgt spid="30739"/>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30755"/>
                                        </p:tgtEl>
                                        <p:attrNameLst>
                                          <p:attrName>style.visibility</p:attrName>
                                        </p:attrNameLst>
                                      </p:cBhvr>
                                      <p:to>
                                        <p:strVal val="visible"/>
                                      </p:to>
                                    </p:set>
                                    <p:anim calcmode="lin" valueType="num">
                                      <p:cBhvr additive="base">
                                        <p:cTn id="90" dur="500" fill="hold"/>
                                        <p:tgtEl>
                                          <p:spTgt spid="30755"/>
                                        </p:tgtEl>
                                        <p:attrNameLst>
                                          <p:attrName>ppt_x</p:attrName>
                                        </p:attrNameLst>
                                      </p:cBhvr>
                                      <p:tavLst>
                                        <p:tav tm="0">
                                          <p:val>
                                            <p:strVal val="0-#ppt_w/2"/>
                                          </p:val>
                                        </p:tav>
                                        <p:tav tm="100000">
                                          <p:val>
                                            <p:strVal val="#ppt_x"/>
                                          </p:val>
                                        </p:tav>
                                      </p:tavLst>
                                    </p:anim>
                                    <p:anim calcmode="lin" valueType="num">
                                      <p:cBhvr additive="base">
                                        <p:cTn id="91" dur="500" fill="hold"/>
                                        <p:tgtEl>
                                          <p:spTgt spid="3075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30743"/>
                                        </p:tgtEl>
                                        <p:attrNameLst>
                                          <p:attrName>style.visibility</p:attrName>
                                        </p:attrNameLst>
                                      </p:cBhvr>
                                      <p:to>
                                        <p:strVal val="visible"/>
                                      </p:to>
                                    </p:set>
                                    <p:anim calcmode="lin" valueType="num">
                                      <p:cBhvr additive="base">
                                        <p:cTn id="96" dur="500" fill="hold"/>
                                        <p:tgtEl>
                                          <p:spTgt spid="30743"/>
                                        </p:tgtEl>
                                        <p:attrNameLst>
                                          <p:attrName>ppt_x</p:attrName>
                                        </p:attrNameLst>
                                      </p:cBhvr>
                                      <p:tavLst>
                                        <p:tav tm="0">
                                          <p:val>
                                            <p:strVal val="0-#ppt_w/2"/>
                                          </p:val>
                                        </p:tav>
                                        <p:tav tm="100000">
                                          <p:val>
                                            <p:strVal val="#ppt_x"/>
                                          </p:val>
                                        </p:tav>
                                      </p:tavLst>
                                    </p:anim>
                                    <p:anim calcmode="lin" valueType="num">
                                      <p:cBhvr additive="base">
                                        <p:cTn id="97" dur="500" fill="hold"/>
                                        <p:tgtEl>
                                          <p:spTgt spid="30743"/>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1" fill="hold" grpId="0" nodeType="clickEffect">
                                  <p:stCondLst>
                                    <p:cond delay="0"/>
                                  </p:stCondLst>
                                  <p:childTnLst>
                                    <p:set>
                                      <p:cBhvr>
                                        <p:cTn id="101" dur="1" fill="hold">
                                          <p:stCondLst>
                                            <p:cond delay="0"/>
                                          </p:stCondLst>
                                        </p:cTn>
                                        <p:tgtEl>
                                          <p:spTgt spid="30749"/>
                                        </p:tgtEl>
                                        <p:attrNameLst>
                                          <p:attrName>style.visibility</p:attrName>
                                        </p:attrNameLst>
                                      </p:cBhvr>
                                      <p:to>
                                        <p:strVal val="visible"/>
                                      </p:to>
                                    </p:set>
                                    <p:anim calcmode="lin" valueType="num">
                                      <p:cBhvr additive="base">
                                        <p:cTn id="102" dur="500" fill="hold"/>
                                        <p:tgtEl>
                                          <p:spTgt spid="30749"/>
                                        </p:tgtEl>
                                        <p:attrNameLst>
                                          <p:attrName>ppt_x</p:attrName>
                                        </p:attrNameLst>
                                      </p:cBhvr>
                                      <p:tavLst>
                                        <p:tav tm="0">
                                          <p:val>
                                            <p:strVal val="#ppt_x"/>
                                          </p:val>
                                        </p:tav>
                                        <p:tav tm="100000">
                                          <p:val>
                                            <p:strVal val="#ppt_x"/>
                                          </p:val>
                                        </p:tav>
                                      </p:tavLst>
                                    </p:anim>
                                    <p:anim calcmode="lin" valueType="num">
                                      <p:cBhvr additive="base">
                                        <p:cTn id="103" dur="500" fill="hold"/>
                                        <p:tgtEl>
                                          <p:spTgt spid="30749"/>
                                        </p:tgtEl>
                                        <p:attrNameLst>
                                          <p:attrName>ppt_y</p:attrName>
                                        </p:attrNameLst>
                                      </p:cBhvr>
                                      <p:tavLst>
                                        <p:tav tm="0">
                                          <p:val>
                                            <p:strVal val="0-#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30750"/>
                                        </p:tgtEl>
                                        <p:attrNameLst>
                                          <p:attrName>style.visibility</p:attrName>
                                        </p:attrNameLst>
                                      </p:cBhvr>
                                      <p:to>
                                        <p:strVal val="visible"/>
                                      </p:to>
                                    </p:set>
                                    <p:anim calcmode="lin" valueType="num">
                                      <p:cBhvr additive="base">
                                        <p:cTn id="108" dur="500" fill="hold"/>
                                        <p:tgtEl>
                                          <p:spTgt spid="30750"/>
                                        </p:tgtEl>
                                        <p:attrNameLst>
                                          <p:attrName>ppt_x</p:attrName>
                                        </p:attrNameLst>
                                      </p:cBhvr>
                                      <p:tavLst>
                                        <p:tav tm="0">
                                          <p:val>
                                            <p:strVal val="0-#ppt_w/2"/>
                                          </p:val>
                                        </p:tav>
                                        <p:tav tm="100000">
                                          <p:val>
                                            <p:strVal val="#ppt_x"/>
                                          </p:val>
                                        </p:tav>
                                      </p:tavLst>
                                    </p:anim>
                                    <p:anim calcmode="lin" valueType="num">
                                      <p:cBhvr additive="base">
                                        <p:cTn id="109" dur="500" fill="hold"/>
                                        <p:tgtEl>
                                          <p:spTgt spid="30750"/>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30751"/>
                                        </p:tgtEl>
                                        <p:attrNameLst>
                                          <p:attrName>style.visibility</p:attrName>
                                        </p:attrNameLst>
                                      </p:cBhvr>
                                      <p:to>
                                        <p:strVal val="visible"/>
                                      </p:to>
                                    </p:set>
                                    <p:anim calcmode="lin" valueType="num">
                                      <p:cBhvr additive="base">
                                        <p:cTn id="114" dur="500" fill="hold"/>
                                        <p:tgtEl>
                                          <p:spTgt spid="30751"/>
                                        </p:tgtEl>
                                        <p:attrNameLst>
                                          <p:attrName>ppt_x</p:attrName>
                                        </p:attrNameLst>
                                      </p:cBhvr>
                                      <p:tavLst>
                                        <p:tav tm="0">
                                          <p:val>
                                            <p:strVal val="0-#ppt_w/2"/>
                                          </p:val>
                                        </p:tav>
                                        <p:tav tm="100000">
                                          <p:val>
                                            <p:strVal val="#ppt_x"/>
                                          </p:val>
                                        </p:tav>
                                      </p:tavLst>
                                    </p:anim>
                                    <p:anim calcmode="lin" valueType="num">
                                      <p:cBhvr additive="base">
                                        <p:cTn id="115" dur="500" fill="hold"/>
                                        <p:tgtEl>
                                          <p:spTgt spid="30751"/>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30752"/>
                                        </p:tgtEl>
                                        <p:attrNameLst>
                                          <p:attrName>style.visibility</p:attrName>
                                        </p:attrNameLst>
                                      </p:cBhvr>
                                      <p:to>
                                        <p:strVal val="visible"/>
                                      </p:to>
                                    </p:set>
                                    <p:anim calcmode="lin" valueType="num">
                                      <p:cBhvr additive="base">
                                        <p:cTn id="120" dur="500" fill="hold"/>
                                        <p:tgtEl>
                                          <p:spTgt spid="30752"/>
                                        </p:tgtEl>
                                        <p:attrNameLst>
                                          <p:attrName>ppt_x</p:attrName>
                                        </p:attrNameLst>
                                      </p:cBhvr>
                                      <p:tavLst>
                                        <p:tav tm="0">
                                          <p:val>
                                            <p:strVal val="0-#ppt_w/2"/>
                                          </p:val>
                                        </p:tav>
                                        <p:tav tm="100000">
                                          <p:val>
                                            <p:strVal val="#ppt_x"/>
                                          </p:val>
                                        </p:tav>
                                      </p:tavLst>
                                    </p:anim>
                                    <p:anim calcmode="lin" valueType="num">
                                      <p:cBhvr additive="base">
                                        <p:cTn id="121" dur="500" fill="hold"/>
                                        <p:tgtEl>
                                          <p:spTgt spid="30752"/>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fill="hold" grpId="0" nodeType="clickEffect">
                                  <p:stCondLst>
                                    <p:cond delay="0"/>
                                  </p:stCondLst>
                                  <p:childTnLst>
                                    <p:set>
                                      <p:cBhvr>
                                        <p:cTn id="125" dur="1" fill="hold">
                                          <p:stCondLst>
                                            <p:cond delay="0"/>
                                          </p:stCondLst>
                                        </p:cTn>
                                        <p:tgtEl>
                                          <p:spTgt spid="30753"/>
                                        </p:tgtEl>
                                        <p:attrNameLst>
                                          <p:attrName>style.visibility</p:attrName>
                                        </p:attrNameLst>
                                      </p:cBhvr>
                                      <p:to>
                                        <p:strVal val="visible"/>
                                      </p:to>
                                    </p:set>
                                    <p:anim calcmode="lin" valueType="num">
                                      <p:cBhvr additive="base">
                                        <p:cTn id="126" dur="500" fill="hold"/>
                                        <p:tgtEl>
                                          <p:spTgt spid="30753"/>
                                        </p:tgtEl>
                                        <p:attrNameLst>
                                          <p:attrName>ppt_x</p:attrName>
                                        </p:attrNameLst>
                                      </p:cBhvr>
                                      <p:tavLst>
                                        <p:tav tm="0">
                                          <p:val>
                                            <p:strVal val="#ppt_x"/>
                                          </p:val>
                                        </p:tav>
                                        <p:tav tm="100000">
                                          <p:val>
                                            <p:strVal val="#ppt_x"/>
                                          </p:val>
                                        </p:tav>
                                      </p:tavLst>
                                    </p:anim>
                                    <p:anim calcmode="lin" valueType="num">
                                      <p:cBhvr additive="base">
                                        <p:cTn id="127" dur="500" fill="hold"/>
                                        <p:tgtEl>
                                          <p:spTgt spid="30753"/>
                                        </p:tgtEl>
                                        <p:attrNameLst>
                                          <p:attrName>ppt_y</p:attrName>
                                        </p:attrNameLst>
                                      </p:cBhvr>
                                      <p:tavLst>
                                        <p:tav tm="0">
                                          <p:val>
                                            <p:strVal val="0-#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1"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additive="base">
                                        <p:cTn id="132" dur="500" fill="hold"/>
                                        <p:tgtEl>
                                          <p:spTgt spid="31"/>
                                        </p:tgtEl>
                                        <p:attrNameLst>
                                          <p:attrName>ppt_x</p:attrName>
                                        </p:attrNameLst>
                                      </p:cBhvr>
                                      <p:tavLst>
                                        <p:tav tm="0">
                                          <p:val>
                                            <p:strVal val="#ppt_x"/>
                                          </p:val>
                                        </p:tav>
                                        <p:tav tm="100000">
                                          <p:val>
                                            <p:strVal val="#ppt_x"/>
                                          </p:val>
                                        </p:tav>
                                      </p:tavLst>
                                    </p:anim>
                                    <p:anim calcmode="lin" valueType="num">
                                      <p:cBhvr additive="base">
                                        <p:cTn id="133"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grpId="0" nodeType="click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additive="base">
                                        <p:cTn id="138" dur="500" fill="hold"/>
                                        <p:tgtEl>
                                          <p:spTgt spid="32"/>
                                        </p:tgtEl>
                                        <p:attrNameLst>
                                          <p:attrName>ppt_x</p:attrName>
                                        </p:attrNameLst>
                                      </p:cBhvr>
                                      <p:tavLst>
                                        <p:tav tm="0">
                                          <p:val>
                                            <p:strVal val="0-#ppt_w/2"/>
                                          </p:val>
                                        </p:tav>
                                        <p:tav tm="100000">
                                          <p:val>
                                            <p:strVal val="#ppt_x"/>
                                          </p:val>
                                        </p:tav>
                                      </p:tavLst>
                                    </p:anim>
                                    <p:anim calcmode="lin" valueType="num">
                                      <p:cBhvr additive="base">
                                        <p:cTn id="13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734" grpId="0" animBg="1"/>
      <p:bldP spid="30732" grpId="0" animBg="1"/>
      <p:bldP spid="30730" grpId="0" animBg="1" autoUpdateAnimBg="0"/>
      <p:bldP spid="30736" grpId="0" animBg="1"/>
      <p:bldP spid="30737" grpId="0" animBg="1"/>
      <p:bldP spid="30739" grpId="0" animBg="1"/>
      <p:bldP spid="30733" grpId="0" animBg="1" autoUpdateAnimBg="0"/>
      <p:bldP spid="30735" grpId="0" animBg="1" autoUpdateAnimBg="0"/>
      <p:bldP spid="30741" grpId="0" animBg="1" autoUpdateAnimBg="0"/>
      <p:bldP spid="30749" grpId="0" animBg="1"/>
      <p:bldP spid="30750" grpId="0" animBg="1" autoUpdateAnimBg="0"/>
      <p:bldP spid="30751" grpId="0" animBg="1" autoUpdateAnimBg="0"/>
      <p:bldP spid="30753" grpId="0" animBg="1"/>
      <p:bldP spid="30755" grpId="0" animBg="1" autoUpdateAnimBg="0"/>
      <p:bldP spid="30738" grpId="0" animBg="1" autoUpdateAnimBg="0"/>
      <p:bldP spid="30743" grpId="0" animBg="1" autoUpdateAnimBg="0"/>
      <p:bldP spid="27" grpId="0" animBg="1" autoUpdateAnimBg="0"/>
      <p:bldP spid="28" grpId="0" animBg="1"/>
      <p:bldP spid="29" grpId="0" animBg="1" autoUpdateAnimBg="0"/>
      <p:bldP spid="31" grpId="0" animBg="1"/>
      <p:bldP spid="30752" grpId="0" animBg="1" autoUpdateAnimBg="0"/>
      <p:bldP spid="3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4915" y="342900"/>
            <a:ext cx="378561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Story Map</a:t>
            </a:r>
          </a:p>
        </p:txBody>
      </p:sp>
      <p:sp>
        <p:nvSpPr>
          <p:cNvPr id="2" name="TextBox 1">
            <a:extLst>
              <a:ext uri="{FF2B5EF4-FFF2-40B4-BE49-F238E27FC236}">
                <a16:creationId xmlns:a16="http://schemas.microsoft.com/office/drawing/2014/main" id="{85A8E8D2-6A81-4832-BD70-DBCF68183B96}"/>
              </a:ext>
            </a:extLst>
          </p:cNvPr>
          <p:cNvSpPr txBox="1"/>
          <p:nvPr/>
        </p:nvSpPr>
        <p:spPr>
          <a:xfrm>
            <a:off x="546434" y="1917032"/>
            <a:ext cx="3496176"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Explore the Story Map and record key points from your research on your handout.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73DD4E1-70D2-4A69-9749-5B033F0C00D6}"/>
              </a:ext>
            </a:extLst>
          </p:cNvPr>
          <p:cNvPicPr>
            <a:picLocks noChangeAspect="1"/>
          </p:cNvPicPr>
          <p:nvPr/>
        </p:nvPicPr>
        <p:blipFill>
          <a:blip r:embed="rId3"/>
          <a:stretch>
            <a:fillRect/>
          </a:stretch>
        </p:blipFill>
        <p:spPr>
          <a:xfrm>
            <a:off x="4315326" y="2224190"/>
            <a:ext cx="4572000" cy="2352228"/>
          </a:xfrm>
          <a:prstGeom prst="rect">
            <a:avLst/>
          </a:prstGeom>
        </p:spPr>
      </p:pic>
      <p:sp>
        <p:nvSpPr>
          <p:cNvPr id="5" name="TextBox 4">
            <a:extLst>
              <a:ext uri="{FF2B5EF4-FFF2-40B4-BE49-F238E27FC236}">
                <a16:creationId xmlns:a16="http://schemas.microsoft.com/office/drawing/2014/main" id="{234E821B-5E16-4154-875C-66D0775E8903}"/>
              </a:ext>
            </a:extLst>
          </p:cNvPr>
          <p:cNvSpPr txBox="1"/>
          <p:nvPr/>
        </p:nvSpPr>
        <p:spPr>
          <a:xfrm>
            <a:off x="962526" y="4940968"/>
            <a:ext cx="786063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prstClr val="black"/>
                </a:solidFill>
                <a:effectLst/>
                <a:uLnTx/>
                <a:uFillTx/>
                <a:latin typeface="Calibri" panose="020F0502020204030204"/>
                <a:ea typeface="+mn-ea"/>
                <a:cs typeface="+mn-cs"/>
                <a:hlinkClick r:id="rId4"/>
              </a:rPr>
              <a:t>https://storymaps.arcgis.com/stories/a2ae3ecc7f60445ea96b89738a87af78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96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842" y="368968"/>
            <a:ext cx="835793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State the hypothesis</a:t>
            </a:r>
          </a:p>
        </p:txBody>
      </p:sp>
      <p:sp>
        <p:nvSpPr>
          <p:cNvPr id="3" name="Rectangle 2"/>
          <p:cNvSpPr/>
          <p:nvPr/>
        </p:nvSpPr>
        <p:spPr>
          <a:xfrm>
            <a:off x="155644" y="1600949"/>
            <a:ext cx="8793804"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An investigation into species distribution and abundance with height on shore. </a:t>
            </a:r>
          </a:p>
        </p:txBody>
      </p:sp>
      <p:sp>
        <p:nvSpPr>
          <p:cNvPr id="4" name="TextBox 3"/>
          <p:cNvSpPr txBox="1"/>
          <p:nvPr/>
        </p:nvSpPr>
        <p:spPr>
          <a:xfrm>
            <a:off x="1585608" y="2735009"/>
            <a:ext cx="6424863"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Hypothesis: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Independent variable?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Dependent variable?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controls</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do we need to consider?</a:t>
            </a:r>
          </a:p>
        </p:txBody>
      </p:sp>
    </p:spTree>
    <p:extLst>
      <p:ext uri="{BB962C8B-B14F-4D97-AF65-F5344CB8AC3E}">
        <p14:creationId xmlns:p14="http://schemas.microsoft.com/office/powerpoint/2010/main" val="335470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969" y="256673"/>
            <a:ext cx="840606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Controlling variables</a:t>
            </a:r>
          </a:p>
        </p:txBody>
      </p:sp>
      <p:graphicFrame>
        <p:nvGraphicFramePr>
          <p:cNvPr id="3" name="Table 2"/>
          <p:cNvGraphicFramePr>
            <a:graphicFrameLocks noGrp="1"/>
          </p:cNvGraphicFramePr>
          <p:nvPr/>
        </p:nvGraphicFramePr>
        <p:xfrm>
          <a:off x="368968" y="1737638"/>
          <a:ext cx="8406064" cy="3108960"/>
        </p:xfrm>
        <a:graphic>
          <a:graphicData uri="http://schemas.openxmlformats.org/drawingml/2006/table">
            <a:tbl>
              <a:tblPr firstRow="1" bandRow="1">
                <a:tableStyleId>{5C22544A-7EE6-4342-B048-85BDC9FD1C3A}</a:tableStyleId>
              </a:tblPr>
              <a:tblGrid>
                <a:gridCol w="2502569">
                  <a:extLst>
                    <a:ext uri="{9D8B030D-6E8A-4147-A177-3AD203B41FA5}">
                      <a16:colId xmlns:a16="http://schemas.microsoft.com/office/drawing/2014/main" val="352119376"/>
                    </a:ext>
                  </a:extLst>
                </a:gridCol>
                <a:gridCol w="5903495">
                  <a:extLst>
                    <a:ext uri="{9D8B030D-6E8A-4147-A177-3AD203B41FA5}">
                      <a16:colId xmlns:a16="http://schemas.microsoft.com/office/drawing/2014/main" val="3675442823"/>
                    </a:ext>
                  </a:extLst>
                </a:gridCol>
              </a:tblGrid>
              <a:tr h="370840">
                <a:tc>
                  <a:txBody>
                    <a:bodyPr/>
                    <a:lstStyle/>
                    <a:p>
                      <a:r>
                        <a:rPr lang="en-GB" sz="2800" dirty="0"/>
                        <a:t>Variable</a:t>
                      </a:r>
                    </a:p>
                  </a:txBody>
                  <a:tcPr/>
                </a:tc>
                <a:tc>
                  <a:txBody>
                    <a:bodyPr/>
                    <a:lstStyle/>
                    <a:p>
                      <a:r>
                        <a:rPr lang="en-GB" sz="2800" dirty="0"/>
                        <a:t>How to control</a:t>
                      </a:r>
                    </a:p>
                  </a:txBody>
                  <a:tcPr/>
                </a:tc>
                <a:extLst>
                  <a:ext uri="{0D108BD9-81ED-4DB2-BD59-A6C34878D82A}">
                    <a16:rowId xmlns:a16="http://schemas.microsoft.com/office/drawing/2014/main" val="1787739376"/>
                  </a:ext>
                </a:extLst>
              </a:tr>
              <a:tr h="370840">
                <a:tc>
                  <a:txBody>
                    <a:bodyPr/>
                    <a:lstStyle/>
                    <a:p>
                      <a:r>
                        <a:rPr lang="en-GB" sz="2800" dirty="0"/>
                        <a:t>Microhabitat</a:t>
                      </a:r>
                    </a:p>
                  </a:txBody>
                  <a:tcPr/>
                </a:tc>
                <a:tc>
                  <a:txBody>
                    <a:bodyPr/>
                    <a:lstStyle/>
                    <a:p>
                      <a:endParaRPr lang="en-GB" sz="2800"/>
                    </a:p>
                  </a:txBody>
                  <a:tcPr/>
                </a:tc>
                <a:extLst>
                  <a:ext uri="{0D108BD9-81ED-4DB2-BD59-A6C34878D82A}">
                    <a16:rowId xmlns:a16="http://schemas.microsoft.com/office/drawing/2014/main" val="2420702835"/>
                  </a:ext>
                </a:extLst>
              </a:tr>
              <a:tr h="370840">
                <a:tc>
                  <a:txBody>
                    <a:bodyPr/>
                    <a:lstStyle/>
                    <a:p>
                      <a:r>
                        <a:rPr lang="en-GB" sz="2800" dirty="0"/>
                        <a:t>Aspect</a:t>
                      </a:r>
                    </a:p>
                  </a:txBody>
                  <a:tcPr/>
                </a:tc>
                <a:tc>
                  <a:txBody>
                    <a:bodyPr/>
                    <a:lstStyle/>
                    <a:p>
                      <a:endParaRPr lang="en-GB" sz="2800" dirty="0"/>
                    </a:p>
                  </a:txBody>
                  <a:tcPr/>
                </a:tc>
                <a:extLst>
                  <a:ext uri="{0D108BD9-81ED-4DB2-BD59-A6C34878D82A}">
                    <a16:rowId xmlns:a16="http://schemas.microsoft.com/office/drawing/2014/main" val="2203909020"/>
                  </a:ext>
                </a:extLst>
              </a:tr>
              <a:tr h="370840">
                <a:tc>
                  <a:txBody>
                    <a:bodyPr/>
                    <a:lstStyle/>
                    <a:p>
                      <a:r>
                        <a:rPr lang="en-GB" sz="2800" dirty="0"/>
                        <a:t>Geology</a:t>
                      </a:r>
                    </a:p>
                  </a:txBody>
                  <a:tcPr/>
                </a:tc>
                <a:tc>
                  <a:txBody>
                    <a:bodyPr/>
                    <a:lstStyle/>
                    <a:p>
                      <a:endParaRPr lang="en-GB" sz="2800"/>
                    </a:p>
                  </a:txBody>
                  <a:tcPr/>
                </a:tc>
                <a:extLst>
                  <a:ext uri="{0D108BD9-81ED-4DB2-BD59-A6C34878D82A}">
                    <a16:rowId xmlns:a16="http://schemas.microsoft.com/office/drawing/2014/main" val="3636160178"/>
                  </a:ext>
                </a:extLst>
              </a:tr>
              <a:tr h="370840">
                <a:tc>
                  <a:txBody>
                    <a:bodyPr/>
                    <a:lstStyle/>
                    <a:p>
                      <a:r>
                        <a:rPr lang="en-GB" sz="2800" dirty="0"/>
                        <a:t>Time</a:t>
                      </a:r>
                      <a:r>
                        <a:rPr lang="en-GB" sz="2800" baseline="0" dirty="0"/>
                        <a:t> of year</a:t>
                      </a:r>
                      <a:endParaRPr lang="en-GB" sz="2800" dirty="0"/>
                    </a:p>
                  </a:txBody>
                  <a:tcPr/>
                </a:tc>
                <a:tc>
                  <a:txBody>
                    <a:bodyPr/>
                    <a:lstStyle/>
                    <a:p>
                      <a:endParaRPr lang="en-GB" sz="2800"/>
                    </a:p>
                  </a:txBody>
                  <a:tcPr/>
                </a:tc>
                <a:extLst>
                  <a:ext uri="{0D108BD9-81ED-4DB2-BD59-A6C34878D82A}">
                    <a16:rowId xmlns:a16="http://schemas.microsoft.com/office/drawing/2014/main" val="2963809135"/>
                  </a:ext>
                </a:extLst>
              </a:tr>
              <a:tr h="370840">
                <a:tc>
                  <a:txBody>
                    <a:bodyPr/>
                    <a:lstStyle/>
                    <a:p>
                      <a:r>
                        <a:rPr lang="en-GB" sz="2800" dirty="0"/>
                        <a:t>Exposure</a:t>
                      </a:r>
                    </a:p>
                  </a:txBody>
                  <a:tcPr/>
                </a:tc>
                <a:tc>
                  <a:txBody>
                    <a:bodyPr/>
                    <a:lstStyle/>
                    <a:p>
                      <a:endParaRPr lang="en-GB" sz="2800" dirty="0"/>
                    </a:p>
                  </a:txBody>
                  <a:tcPr/>
                </a:tc>
                <a:extLst>
                  <a:ext uri="{0D108BD9-81ED-4DB2-BD59-A6C34878D82A}">
                    <a16:rowId xmlns:a16="http://schemas.microsoft.com/office/drawing/2014/main" val="2973604518"/>
                  </a:ext>
                </a:extLst>
              </a:tr>
            </a:tbl>
          </a:graphicData>
        </a:graphic>
      </p:graphicFrame>
    </p:spTree>
    <p:extLst>
      <p:ext uri="{BB962C8B-B14F-4D97-AF65-F5344CB8AC3E}">
        <p14:creationId xmlns:p14="http://schemas.microsoft.com/office/powerpoint/2010/main" val="145792480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CC644085C17742827FA6631A012F7F" ma:contentTypeVersion="10" ma:contentTypeDescription="Create a new document." ma:contentTypeScope="" ma:versionID="c42ee01151c96a20322e3caf47f8246e">
  <xsd:schema xmlns:xsd="http://www.w3.org/2001/XMLSchema" xmlns:xs="http://www.w3.org/2001/XMLSchema" xmlns:p="http://schemas.microsoft.com/office/2006/metadata/properties" xmlns:ns2="3f1145ab-ea5a-4e79-accf-3989a5142234" targetNamespace="http://schemas.microsoft.com/office/2006/metadata/properties" ma:root="true" ma:fieldsID="b975706425a1cc3a565d9ec42b09ae67" ns2:_="">
    <xsd:import namespace="3f1145ab-ea5a-4e79-accf-3989a51422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145ab-ea5a-4e79-accf-3989a5142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D9BA64-EA65-48F7-B168-0871F42244D1}"/>
</file>

<file path=customXml/itemProps2.xml><?xml version="1.0" encoding="utf-8"?>
<ds:datastoreItem xmlns:ds="http://schemas.openxmlformats.org/officeDocument/2006/customXml" ds:itemID="{7C8E3A6F-63CC-42D4-86B5-D65F5B4B7E9D}">
  <ds:schemaRefs>
    <ds:schemaRef ds:uri="http://schemas.microsoft.com/sharepoint/v3/contenttype/forms"/>
  </ds:schemaRefs>
</ds:datastoreItem>
</file>

<file path=customXml/itemProps3.xml><?xml version="1.0" encoding="utf-8"?>
<ds:datastoreItem xmlns:ds="http://schemas.openxmlformats.org/officeDocument/2006/customXml" ds:itemID="{B044640A-0273-4BD6-8907-C76E3C084C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866</Words>
  <Application>Microsoft Office PowerPoint</Application>
  <PresentationFormat>On-screen Show (4:3)</PresentationFormat>
  <Paragraphs>106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- 15</vt:lpstr>
      <vt:lpstr>Calibri - 16</vt:lpstr>
      <vt:lpstr>Calibri - 36</vt:lpstr>
      <vt:lpstr>Calibri Light</vt:lpstr>
      <vt:lpstr>FolksBlack</vt:lpstr>
      <vt:lpstr>Trebuchet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Maddison</dc:creator>
  <cp:lastModifiedBy>Janine Maddison</cp:lastModifiedBy>
  <cp:revision>1</cp:revision>
  <dcterms:created xsi:type="dcterms:W3CDTF">2020-04-02T14:45:33Z</dcterms:created>
  <dcterms:modified xsi:type="dcterms:W3CDTF">2020-04-02T14:46:41Z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0x010100FBCC644085C17742827FA6631A012F7F</vt:lpwstr>
  </property>
</Properties>
</file>